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94"/>
  </p:normalViewPr>
  <p:slideViewPr>
    <p:cSldViewPr snapToGrid="0">
      <p:cViewPr varScale="1">
        <p:scale>
          <a:sx n="107" d="100"/>
          <a:sy n="107" d="100"/>
        </p:scale>
        <p:origin x="800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5D55A-0689-E679-8D24-0329D6445A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615552-9C56-8675-50C1-813105513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C08851-6FBD-4DF5-AA7C-A187F35B3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14D27-36FA-4C41-9BB1-6013ABDA77B3}" type="datetimeFigureOut">
              <a:rPr lang="en-GB" smtClean="0"/>
              <a:t>27/06/2025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38CAAE-E791-5701-A4CE-7EF7FD2D8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B9740-2962-0D32-F1C2-AF2BD2CA0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DF25-8057-4FDF-B908-DE20D1627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547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B0A60-B7F1-203B-FCE3-8F71FD54C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2A165A-7852-2E16-462F-469C1DAED6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56529-81FD-44EB-7EAC-ED7267E0E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14D27-36FA-4C41-9BB1-6013ABDA77B3}" type="datetimeFigureOut">
              <a:rPr lang="en-GB" smtClean="0"/>
              <a:t>27/06/2025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F28A5-D4D4-954C-D99C-0212EC820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B4961-469B-10CB-7403-598CB636F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DF25-8057-4FDF-B908-DE20D1627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59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685AE-9587-4302-E836-D515D21124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096909-7935-38A2-5966-96E3832E72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F97849-A95A-6A34-EFCC-C0D620E97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14D27-36FA-4C41-9BB1-6013ABDA77B3}" type="datetimeFigureOut">
              <a:rPr lang="en-GB" smtClean="0"/>
              <a:t>27/06/2025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2DF0A-D3AA-F1EF-4A45-0DD4A6992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3881C-1564-0A17-DC41-50574BAE0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DF25-8057-4FDF-B908-DE20D1627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814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D3B4C-5F6B-C0F8-9D56-CB73C91A8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939E1-3E20-4A57-1369-394A63C45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2E512D-885A-CB7E-FE69-EBE3A7A1E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14D27-36FA-4C41-9BB1-6013ABDA77B3}" type="datetimeFigureOut">
              <a:rPr lang="en-GB" smtClean="0"/>
              <a:t>27/06/2025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D858FB-BAB6-5E8C-8FA0-1444970F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3D7A8A-5CF1-6A5A-8B1C-D63B6AA83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DF25-8057-4FDF-B908-DE20D1627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64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557F5-434A-5719-3FC5-06EC065A7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5B60F7-F6D0-C9C5-99EF-2FD015FC71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0250E-901E-056F-0F10-8542CA1F8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14D27-36FA-4C41-9BB1-6013ABDA77B3}" type="datetimeFigureOut">
              <a:rPr lang="en-GB" smtClean="0"/>
              <a:t>27/06/2025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25E99-7163-9CFC-885C-D475C4CA5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D1E78-49E5-1ED7-E337-E3679B1C3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DF25-8057-4FDF-B908-DE20D1627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90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557A-4A16-6DE6-7D6D-236039148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EC9CA-5FE2-9948-9D89-39E95820CE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BC0DA8-7357-ACDA-A8F1-F08B6C884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9520C7-B345-8370-050A-725A518C8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14D27-36FA-4C41-9BB1-6013ABDA77B3}" type="datetimeFigureOut">
              <a:rPr lang="en-GB" smtClean="0"/>
              <a:t>27/06/2025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041EE9-8CBB-5EAE-331A-2F407F76F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DA3CA5-1506-029C-3D6D-BA0DF5416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DF25-8057-4FDF-B908-DE20D1627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266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A8AF8-A18B-7B22-FEAE-B718E592C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EEF65-618F-B786-4D55-7247A68753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8C85BB-BEDA-494A-7686-1AE169D9D5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CCBAAE-0FDE-BE24-3F96-B18037BF9E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D32F0E-D315-F5CE-6BD1-C102A039F2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0AD2D0-683A-E605-1ECA-090DBE375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14D27-36FA-4C41-9BB1-6013ABDA77B3}" type="datetimeFigureOut">
              <a:rPr lang="en-GB" smtClean="0"/>
              <a:t>27/06/2025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97096A-8F04-480A-E567-B2C63587D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5A0B4A-4151-DFFB-2CC2-93D11E686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DF25-8057-4FDF-B908-DE20D1627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6936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13417-94E4-840A-1A5A-B9CC56444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4528C2-0261-ADC6-4293-866FE2A97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14D27-36FA-4C41-9BB1-6013ABDA77B3}" type="datetimeFigureOut">
              <a:rPr lang="en-GB" smtClean="0"/>
              <a:t>27/06/2025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45C781-1FE8-903E-0C1A-F80CC0EFF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85E178-5976-C099-ED53-2489EB526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DF25-8057-4FDF-B908-DE20D1627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166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CA499-0973-3C65-7447-B70F45F2A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14D27-36FA-4C41-9BB1-6013ABDA77B3}" type="datetimeFigureOut">
              <a:rPr lang="en-GB" smtClean="0"/>
              <a:t>27/06/2025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6BB2E0-C3C7-7212-84CA-13DCADC68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70A8B0-4A02-F86C-77FD-0C548FAB1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DF25-8057-4FDF-B908-DE20D1627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609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9439D-AC70-21EB-50B0-B98EC3E3A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B7F93-95E0-3BFA-4521-3FB8CC611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DF877-A707-E7B1-DE59-B53AC52CB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5F6369-4C39-C3EA-0920-BD0F2BB11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14D27-36FA-4C41-9BB1-6013ABDA77B3}" type="datetimeFigureOut">
              <a:rPr lang="en-GB" smtClean="0"/>
              <a:t>27/06/2025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298D86-F100-4F2E-E635-6FA6B0F27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D1B2DB-B243-B8E0-D8BC-ED9ACD72D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DF25-8057-4FDF-B908-DE20D1627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62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B6107-CE3F-9796-7AB7-7853FF163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28DF4B-1C2E-74BC-04D5-33A1C8B81F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A91931-EA5F-342B-4657-4E2CCB253A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DC1D9E-9CAF-BEC7-5593-AADE32F5C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14D27-36FA-4C41-9BB1-6013ABDA77B3}" type="datetimeFigureOut">
              <a:rPr lang="en-GB" smtClean="0"/>
              <a:t>27/06/2025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A046C6-449F-8BD9-3D87-AD7D207DA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617437-746B-9E64-E74A-942E195E4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BDF25-8057-4FDF-B908-DE20D1627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80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93B57C-4E00-BBC9-18DB-C32761126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39555C-96E6-7E1A-2ABF-A3284FD30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83DD4A-780B-022E-0CDC-C3D5DABDA7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E14D27-36FA-4C41-9BB1-6013ABDA77B3}" type="datetimeFigureOut">
              <a:rPr lang="en-GB" smtClean="0"/>
              <a:t>27/06/2025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915B3-5B36-07EE-02BB-7F801450C9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3B2EC9-C99E-5CA4-5467-55BC9C7052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BBDF25-8057-4FDF-B908-DE20D1627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60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9E263E0-B68A-3CD1-D9D8-9A3D43F627F7}"/>
              </a:ext>
            </a:extLst>
          </p:cNvPr>
          <p:cNvSpPr txBox="1"/>
          <p:nvPr/>
        </p:nvSpPr>
        <p:spPr>
          <a:xfrm>
            <a:off x="2495999" y="292897"/>
            <a:ext cx="719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b="1" dirty="0">
                <a:solidFill>
                  <a:srgbClr val="004C8D"/>
                </a:solidFill>
                <a:latin typeface="Calibri" panose="020F0502020204030204"/>
                <a:ea typeface="Helvetica Neue" panose="02000503000000020004" pitchFamily="2" charset="0"/>
                <a:cs typeface="Helvetica Neue" panose="02000503000000020004" pitchFamily="2" charset="0"/>
              </a:rPr>
              <a:t>The rationale text (maximum 700 words)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00C18ED5-D16B-F950-848D-E1E6E471E658}"/>
              </a:ext>
            </a:extLst>
          </p:cNvPr>
          <p:cNvSpPr txBox="1">
            <a:spLocks/>
          </p:cNvSpPr>
          <p:nvPr/>
        </p:nvSpPr>
        <p:spPr>
          <a:xfrm>
            <a:off x="515999" y="679991"/>
            <a:ext cx="11160000" cy="5760000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4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 (you can use up to two text slides—use font 12)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8AB6A656-CE35-B90B-C8D3-C5C5D4E2A5C3}"/>
              </a:ext>
            </a:extLst>
          </p:cNvPr>
          <p:cNvSpPr txBox="1">
            <a:spLocks/>
          </p:cNvSpPr>
          <p:nvPr/>
        </p:nvSpPr>
        <p:spPr>
          <a:xfrm>
            <a:off x="146649" y="6479756"/>
            <a:ext cx="4114800" cy="28485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Template for HL submissions (selected resolved artworks)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376067A-B01D-22D7-56BA-9350ED97CED7}"/>
              </a:ext>
            </a:extLst>
          </p:cNvPr>
          <p:cNvSpPr txBox="1">
            <a:spLocks/>
          </p:cNvSpPr>
          <p:nvPr/>
        </p:nvSpPr>
        <p:spPr>
          <a:xfrm>
            <a:off x="11568023" y="6479755"/>
            <a:ext cx="477328" cy="28485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C82D4-6C49-4963-A97C-35F8A8DA37C2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 descr="A blue rectangular sign with white text&#10;&#10;Description automatically generated">
            <a:extLst>
              <a:ext uri="{FF2B5EF4-FFF2-40B4-BE49-F238E27FC236}">
                <a16:creationId xmlns:a16="http://schemas.microsoft.com/office/drawing/2014/main" id="{56BCD4BF-1958-6E67-0E58-55AEBA751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532" y="93393"/>
            <a:ext cx="1701819" cy="498295"/>
          </a:xfrm>
          <a:prstGeom prst="rect">
            <a:avLst/>
          </a:prstGeom>
        </p:spPr>
      </p:pic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38A50ABA-0FB9-5F39-2BF0-1F18C94F21CA}"/>
              </a:ext>
            </a:extLst>
          </p:cNvPr>
          <p:cNvSpPr txBox="1">
            <a:spLocks/>
          </p:cNvSpPr>
          <p:nvPr/>
        </p:nvSpPr>
        <p:spPr>
          <a:xfrm>
            <a:off x="146649" y="93393"/>
            <a:ext cx="30278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05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DP visual </a:t>
            </a:r>
            <a:r>
              <a:rPr lang="en-GB" sz="100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arts</a:t>
            </a:r>
            <a:r>
              <a:rPr lang="en-GB" sz="105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support materials</a:t>
            </a:r>
            <a:endParaRPr lang="en-GB" sz="800" dirty="0">
              <a:solidFill>
                <a:srgbClr val="8989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694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C6D90D-6098-92E9-5064-2BC7DEC484C3}"/>
              </a:ext>
            </a:extLst>
          </p:cNvPr>
          <p:cNvCxnSpPr>
            <a:cxnSpLocks/>
          </p:cNvCxnSpPr>
          <p:nvPr/>
        </p:nvCxnSpPr>
        <p:spPr>
          <a:xfrm>
            <a:off x="112303" y="3968044"/>
            <a:ext cx="11967393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FAD3C42-4C50-DC7D-54AA-F39BC1896DDE}"/>
              </a:ext>
            </a:extLst>
          </p:cNvPr>
          <p:cNvSpPr txBox="1"/>
          <p:nvPr/>
        </p:nvSpPr>
        <p:spPr>
          <a:xfrm>
            <a:off x="224607" y="465120"/>
            <a:ext cx="2315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004C8D"/>
                </a:solidFill>
              </a:rPr>
              <a:t>Five selected artworks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14901D-8F50-19E6-3768-EDC77828CB49}"/>
              </a:ext>
            </a:extLst>
          </p:cNvPr>
          <p:cNvSpPr txBox="1"/>
          <p:nvPr/>
        </p:nvSpPr>
        <p:spPr>
          <a:xfrm>
            <a:off x="224607" y="4057432"/>
            <a:ext cx="2972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004C8D"/>
                </a:solidFill>
              </a:rPr>
              <a:t>Three non-selected artworks</a:t>
            </a:r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A2F84A85-760F-60C7-A0D4-AE17BD726649}"/>
              </a:ext>
            </a:extLst>
          </p:cNvPr>
          <p:cNvSpPr txBox="1">
            <a:spLocks/>
          </p:cNvSpPr>
          <p:nvPr/>
        </p:nvSpPr>
        <p:spPr>
          <a:xfrm>
            <a:off x="146649" y="6479756"/>
            <a:ext cx="4114800" cy="28485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898989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Template for HL submissions (selected resolved artworks)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ABAB23E7-4AE5-B159-9C9F-31256CD9E420}"/>
              </a:ext>
            </a:extLst>
          </p:cNvPr>
          <p:cNvSpPr txBox="1">
            <a:spLocks/>
          </p:cNvSpPr>
          <p:nvPr/>
        </p:nvSpPr>
        <p:spPr>
          <a:xfrm>
            <a:off x="11568023" y="6479755"/>
            <a:ext cx="477328" cy="28485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898989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2C82D4-6C49-4963-A97C-35F8A8DA37C2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14" name="Picture 13" descr="A blue rectangular sign with white text&#10;&#10;Description automatically generated">
            <a:extLst>
              <a:ext uri="{FF2B5EF4-FFF2-40B4-BE49-F238E27FC236}">
                <a16:creationId xmlns:a16="http://schemas.microsoft.com/office/drawing/2014/main" id="{B925C2D5-0525-8D1A-2EC8-BC47F23EA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532" y="93393"/>
            <a:ext cx="1701819" cy="498295"/>
          </a:xfrm>
          <a:prstGeom prst="rect">
            <a:avLst/>
          </a:prstGeom>
        </p:spPr>
      </p:pic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BE0A3B77-9C0C-D0C4-D090-8875A300790E}"/>
              </a:ext>
            </a:extLst>
          </p:cNvPr>
          <p:cNvSpPr txBox="1">
            <a:spLocks/>
          </p:cNvSpPr>
          <p:nvPr/>
        </p:nvSpPr>
        <p:spPr>
          <a:xfrm>
            <a:off x="146649" y="93393"/>
            <a:ext cx="30278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05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DP visual </a:t>
            </a:r>
            <a:r>
              <a:rPr lang="en-GB" sz="100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arts</a:t>
            </a:r>
            <a:r>
              <a:rPr lang="en-GB" sz="105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support materials</a:t>
            </a:r>
            <a:endParaRPr lang="en-GB" sz="800" dirty="0">
              <a:solidFill>
                <a:srgbClr val="8989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20002D6-0E37-EF39-3726-5883CC8138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01752" y="841054"/>
            <a:ext cx="11413666" cy="2993820"/>
          </a:xfrm>
        </p:spPr>
        <p:txBody>
          <a:bodyPr>
            <a:normAutofit/>
          </a:bodyPr>
          <a:lstStyle/>
          <a:p>
            <a:endParaRPr lang="en-GB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AD4E339-36C5-B240-D6E8-220D0934D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752" y="4427832"/>
            <a:ext cx="11420908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119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87831025-4FC6-111C-E111-380B30419B89}"/>
              </a:ext>
            </a:extLst>
          </p:cNvPr>
          <p:cNvSpPr txBox="1">
            <a:spLocks/>
          </p:cNvSpPr>
          <p:nvPr/>
        </p:nvSpPr>
        <p:spPr>
          <a:xfrm>
            <a:off x="4122757" y="702569"/>
            <a:ext cx="7628977" cy="5777253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4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B654A8-D7EE-F128-E3B8-205544BF608C}"/>
              </a:ext>
            </a:extLst>
          </p:cNvPr>
          <p:cNvSpPr txBox="1"/>
          <p:nvPr/>
        </p:nvSpPr>
        <p:spPr>
          <a:xfrm>
            <a:off x="958120" y="416900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b="1" dirty="0">
                <a:solidFill>
                  <a:srgbClr val="004C8D"/>
                </a:solidFill>
                <a:latin typeface="Calibri" panose="020F0502020204030204"/>
                <a:ea typeface="Helvetica Neue" panose="02000503000000020004" pitchFamily="2" charset="0"/>
                <a:cs typeface="Helvetica Neue" panose="02000503000000020004" pitchFamily="2" charset="0"/>
              </a:rPr>
              <a:t>Artwork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27C8DA-9D52-F953-A3B1-D705AC5A022A}"/>
              </a:ext>
            </a:extLst>
          </p:cNvPr>
          <p:cNvSpPr txBox="1"/>
          <p:nvPr/>
        </p:nvSpPr>
        <p:spPr>
          <a:xfrm>
            <a:off x="601889" y="3369258"/>
            <a:ext cx="28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b="1" dirty="0">
                <a:solidFill>
                  <a:srgbClr val="004C8D"/>
                </a:solidFill>
                <a:latin typeface="Calibri" panose="020F0502020204030204"/>
              </a:rPr>
              <a:t>Artwork details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E643C-3C8D-72C4-ADE8-6E85E208068D}"/>
              </a:ext>
            </a:extLst>
          </p:cNvPr>
          <p:cNvSpPr txBox="1"/>
          <p:nvPr/>
        </p:nvSpPr>
        <p:spPr>
          <a:xfrm>
            <a:off x="4122757" y="283752"/>
            <a:ext cx="719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b="1" dirty="0">
                <a:solidFill>
                  <a:srgbClr val="004C8D"/>
                </a:solidFill>
                <a:latin typeface="Calibri" panose="020F0502020204030204"/>
                <a:ea typeface="Helvetica Neue" panose="02000503000000020004" pitchFamily="2" charset="0"/>
                <a:cs typeface="Helvetica Neue" panose="02000503000000020004" pitchFamily="2" charset="0"/>
              </a:rPr>
              <a:t>Artwork text (suggested word count around 200 words)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C901A03-6180-873E-62AD-6E4DF6C41C4A}"/>
              </a:ext>
            </a:extLst>
          </p:cNvPr>
          <p:cNvSpPr txBox="1">
            <a:spLocks/>
          </p:cNvSpPr>
          <p:nvPr/>
        </p:nvSpPr>
        <p:spPr>
          <a:xfrm>
            <a:off x="598120" y="4196222"/>
            <a:ext cx="2880000" cy="2585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4AA3AD-E920-27A6-51AD-567660BF6CE2}"/>
              </a:ext>
            </a:extLst>
          </p:cNvPr>
          <p:cNvSpPr txBox="1"/>
          <p:nvPr/>
        </p:nvSpPr>
        <p:spPr>
          <a:xfrm>
            <a:off x="601889" y="3865312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600" dirty="0">
                <a:solidFill>
                  <a:srgbClr val="004C8D"/>
                </a:solidFill>
                <a:latin typeface="Myriad Pro"/>
              </a:rPr>
              <a:t>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3BA79F-F10D-9E4C-C2FF-27AC59DE7AB3}"/>
              </a:ext>
            </a:extLst>
          </p:cNvPr>
          <p:cNvSpPr txBox="1"/>
          <p:nvPr/>
        </p:nvSpPr>
        <p:spPr>
          <a:xfrm>
            <a:off x="601889" y="4636746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600" dirty="0">
                <a:solidFill>
                  <a:srgbClr val="004C8D"/>
                </a:solidFill>
                <a:latin typeface="Myriad Pro"/>
              </a:rPr>
              <a:t>Size of original (cm/mins)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F0A91E-EA41-C409-2045-B15CCB70AD0A}"/>
              </a:ext>
            </a:extLst>
          </p:cNvPr>
          <p:cNvSpPr txBox="1"/>
          <p:nvPr/>
        </p:nvSpPr>
        <p:spPr>
          <a:xfrm>
            <a:off x="598120" y="5432932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600" dirty="0">
                <a:solidFill>
                  <a:srgbClr val="004C8D"/>
                </a:solidFill>
                <a:latin typeface="Myriad Pro"/>
              </a:rPr>
              <a:t>Medium used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A05DAD63-954F-4759-964F-A86A2769BDB7}"/>
              </a:ext>
            </a:extLst>
          </p:cNvPr>
          <p:cNvSpPr txBox="1">
            <a:spLocks/>
          </p:cNvSpPr>
          <p:nvPr/>
        </p:nvSpPr>
        <p:spPr>
          <a:xfrm>
            <a:off x="598120" y="4992408"/>
            <a:ext cx="2880000" cy="2585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B0FD61F4-7842-4BBA-904B-C8B5246C42D8}"/>
              </a:ext>
            </a:extLst>
          </p:cNvPr>
          <p:cNvSpPr txBox="1">
            <a:spLocks/>
          </p:cNvSpPr>
          <p:nvPr/>
        </p:nvSpPr>
        <p:spPr>
          <a:xfrm>
            <a:off x="598120" y="5771486"/>
            <a:ext cx="2880000" cy="2585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DF87CD4A-7218-7691-3E6C-1DA2FB6976AB}"/>
              </a:ext>
            </a:extLst>
          </p:cNvPr>
          <p:cNvSpPr txBox="1">
            <a:spLocks/>
          </p:cNvSpPr>
          <p:nvPr/>
        </p:nvSpPr>
        <p:spPr>
          <a:xfrm>
            <a:off x="146649" y="6479756"/>
            <a:ext cx="4114800" cy="28485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Template for HL submissions (selected resolved artworks)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7164BDC4-6613-7DD8-B8A0-8BD34B042F9B}"/>
              </a:ext>
            </a:extLst>
          </p:cNvPr>
          <p:cNvSpPr txBox="1">
            <a:spLocks/>
          </p:cNvSpPr>
          <p:nvPr/>
        </p:nvSpPr>
        <p:spPr>
          <a:xfrm>
            <a:off x="11568023" y="6479755"/>
            <a:ext cx="477328" cy="28485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C82D4-6C49-4963-A97C-35F8A8DA37C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B2D371E2-8C5F-3A66-78FB-8544E7B9B46F}"/>
              </a:ext>
            </a:extLst>
          </p:cNvPr>
          <p:cNvSpPr txBox="1">
            <a:spLocks/>
          </p:cNvSpPr>
          <p:nvPr/>
        </p:nvSpPr>
        <p:spPr>
          <a:xfrm>
            <a:off x="146649" y="93393"/>
            <a:ext cx="30278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05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DP visual </a:t>
            </a:r>
            <a:r>
              <a:rPr lang="en-GB" sz="100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arts</a:t>
            </a:r>
            <a:r>
              <a:rPr lang="en-GB" sz="105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support materials</a:t>
            </a:r>
            <a:endParaRPr lang="en-GB" sz="800" dirty="0">
              <a:solidFill>
                <a:srgbClr val="8989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A blue rectangular sign with white text&#10;&#10;Description automatically generated">
            <a:extLst>
              <a:ext uri="{FF2B5EF4-FFF2-40B4-BE49-F238E27FC236}">
                <a16:creationId xmlns:a16="http://schemas.microsoft.com/office/drawing/2014/main" id="{CC0428C6-0688-4F2A-5737-DEB943C65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532" y="93393"/>
            <a:ext cx="1701819" cy="49829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5492303-69C5-D202-3E73-FBF4DE7BECE2}"/>
              </a:ext>
            </a:extLst>
          </p:cNvPr>
          <p:cNvSpPr txBox="1"/>
          <p:nvPr/>
        </p:nvSpPr>
        <p:spPr>
          <a:xfrm>
            <a:off x="856287" y="3021678"/>
            <a:ext cx="2363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Reference image only: examiners must consider the full submitted artwork file(s) 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D674A267-A660-5AC8-D024-3E17DBC544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1718" y="940120"/>
            <a:ext cx="2318234" cy="2112336"/>
          </a:xfrm>
        </p:spPr>
        <p:txBody>
          <a:bodyPr>
            <a:normAutofit/>
          </a:bodyPr>
          <a:lstStyle/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28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87831025-4FC6-111C-E111-380B30419B89}"/>
              </a:ext>
            </a:extLst>
          </p:cNvPr>
          <p:cNvSpPr txBox="1">
            <a:spLocks/>
          </p:cNvSpPr>
          <p:nvPr/>
        </p:nvSpPr>
        <p:spPr>
          <a:xfrm>
            <a:off x="4122757" y="702569"/>
            <a:ext cx="7628977" cy="5777253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4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B654A8-D7EE-F128-E3B8-205544BF608C}"/>
              </a:ext>
            </a:extLst>
          </p:cNvPr>
          <p:cNvSpPr txBox="1"/>
          <p:nvPr/>
        </p:nvSpPr>
        <p:spPr>
          <a:xfrm>
            <a:off x="958120" y="416900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b="1" dirty="0">
                <a:solidFill>
                  <a:srgbClr val="004C8D"/>
                </a:solidFill>
                <a:latin typeface="Calibri" panose="020F0502020204030204"/>
                <a:ea typeface="Helvetica Neue" panose="02000503000000020004" pitchFamily="2" charset="0"/>
                <a:cs typeface="Helvetica Neue" panose="02000503000000020004" pitchFamily="2" charset="0"/>
              </a:rPr>
              <a:t>Artwork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27C8DA-9D52-F953-A3B1-D705AC5A022A}"/>
              </a:ext>
            </a:extLst>
          </p:cNvPr>
          <p:cNvSpPr txBox="1"/>
          <p:nvPr/>
        </p:nvSpPr>
        <p:spPr>
          <a:xfrm>
            <a:off x="601889" y="3369258"/>
            <a:ext cx="28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b="1" dirty="0">
                <a:solidFill>
                  <a:srgbClr val="004C8D"/>
                </a:solidFill>
                <a:latin typeface="Calibri" panose="020F0502020204030204"/>
              </a:rPr>
              <a:t>Artwork details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E643C-3C8D-72C4-ADE8-6E85E208068D}"/>
              </a:ext>
            </a:extLst>
          </p:cNvPr>
          <p:cNvSpPr txBox="1"/>
          <p:nvPr/>
        </p:nvSpPr>
        <p:spPr>
          <a:xfrm>
            <a:off x="4122757" y="283752"/>
            <a:ext cx="719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b="1" dirty="0">
                <a:solidFill>
                  <a:srgbClr val="004C8D"/>
                </a:solidFill>
                <a:latin typeface="Calibri" panose="020F0502020204030204"/>
                <a:ea typeface="Helvetica Neue" panose="02000503000000020004" pitchFamily="2" charset="0"/>
                <a:cs typeface="Helvetica Neue" panose="02000503000000020004" pitchFamily="2" charset="0"/>
              </a:rPr>
              <a:t>Artwork text (suggested word count around 200 words)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C901A03-6180-873E-62AD-6E4DF6C41C4A}"/>
              </a:ext>
            </a:extLst>
          </p:cNvPr>
          <p:cNvSpPr txBox="1">
            <a:spLocks/>
          </p:cNvSpPr>
          <p:nvPr/>
        </p:nvSpPr>
        <p:spPr>
          <a:xfrm>
            <a:off x="598120" y="4196222"/>
            <a:ext cx="2880000" cy="2585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4AA3AD-E920-27A6-51AD-567660BF6CE2}"/>
              </a:ext>
            </a:extLst>
          </p:cNvPr>
          <p:cNvSpPr txBox="1"/>
          <p:nvPr/>
        </p:nvSpPr>
        <p:spPr>
          <a:xfrm>
            <a:off x="601889" y="3865312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600" dirty="0">
                <a:solidFill>
                  <a:srgbClr val="004C8D"/>
                </a:solidFill>
                <a:latin typeface="Myriad Pro"/>
              </a:rPr>
              <a:t>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3BA79F-F10D-9E4C-C2FF-27AC59DE7AB3}"/>
              </a:ext>
            </a:extLst>
          </p:cNvPr>
          <p:cNvSpPr txBox="1"/>
          <p:nvPr/>
        </p:nvSpPr>
        <p:spPr>
          <a:xfrm>
            <a:off x="601889" y="4636746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600" dirty="0">
                <a:solidFill>
                  <a:srgbClr val="004C8D"/>
                </a:solidFill>
                <a:latin typeface="Myriad Pro"/>
              </a:rPr>
              <a:t>Size of original (cm/mins)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F0A91E-EA41-C409-2045-B15CCB70AD0A}"/>
              </a:ext>
            </a:extLst>
          </p:cNvPr>
          <p:cNvSpPr txBox="1"/>
          <p:nvPr/>
        </p:nvSpPr>
        <p:spPr>
          <a:xfrm>
            <a:off x="598120" y="5432932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600" dirty="0">
                <a:solidFill>
                  <a:srgbClr val="004C8D"/>
                </a:solidFill>
                <a:latin typeface="Myriad Pro"/>
              </a:rPr>
              <a:t>Medium used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A05DAD63-954F-4759-964F-A86A2769BDB7}"/>
              </a:ext>
            </a:extLst>
          </p:cNvPr>
          <p:cNvSpPr txBox="1">
            <a:spLocks/>
          </p:cNvSpPr>
          <p:nvPr/>
        </p:nvSpPr>
        <p:spPr>
          <a:xfrm>
            <a:off x="598120" y="4992408"/>
            <a:ext cx="2880000" cy="2585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B0FD61F4-7842-4BBA-904B-C8B5246C42D8}"/>
              </a:ext>
            </a:extLst>
          </p:cNvPr>
          <p:cNvSpPr txBox="1">
            <a:spLocks/>
          </p:cNvSpPr>
          <p:nvPr/>
        </p:nvSpPr>
        <p:spPr>
          <a:xfrm>
            <a:off x="598120" y="5771486"/>
            <a:ext cx="2880000" cy="2585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DF87CD4A-7218-7691-3E6C-1DA2FB6976AB}"/>
              </a:ext>
            </a:extLst>
          </p:cNvPr>
          <p:cNvSpPr txBox="1">
            <a:spLocks/>
          </p:cNvSpPr>
          <p:nvPr/>
        </p:nvSpPr>
        <p:spPr>
          <a:xfrm>
            <a:off x="146649" y="6479756"/>
            <a:ext cx="4114800" cy="28485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Template for HL submissions (selected resolved artworks)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7164BDC4-6613-7DD8-B8A0-8BD34B042F9B}"/>
              </a:ext>
            </a:extLst>
          </p:cNvPr>
          <p:cNvSpPr txBox="1">
            <a:spLocks/>
          </p:cNvSpPr>
          <p:nvPr/>
        </p:nvSpPr>
        <p:spPr>
          <a:xfrm>
            <a:off x="11568023" y="6479755"/>
            <a:ext cx="477328" cy="28485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C82D4-6C49-4963-A97C-35F8A8DA37C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B2D371E2-8C5F-3A66-78FB-8544E7B9B46F}"/>
              </a:ext>
            </a:extLst>
          </p:cNvPr>
          <p:cNvSpPr txBox="1">
            <a:spLocks/>
          </p:cNvSpPr>
          <p:nvPr/>
        </p:nvSpPr>
        <p:spPr>
          <a:xfrm>
            <a:off x="146649" y="93393"/>
            <a:ext cx="30278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05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DP visual </a:t>
            </a:r>
            <a:r>
              <a:rPr lang="en-GB" sz="100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arts</a:t>
            </a:r>
            <a:r>
              <a:rPr lang="en-GB" sz="105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support materials</a:t>
            </a:r>
            <a:endParaRPr lang="en-GB" sz="800" dirty="0">
              <a:solidFill>
                <a:srgbClr val="8989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A blue rectangular sign with white text&#10;&#10;Description automatically generated">
            <a:extLst>
              <a:ext uri="{FF2B5EF4-FFF2-40B4-BE49-F238E27FC236}">
                <a16:creationId xmlns:a16="http://schemas.microsoft.com/office/drawing/2014/main" id="{CC0428C6-0688-4F2A-5737-DEB943C65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532" y="93393"/>
            <a:ext cx="1701819" cy="49829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5492303-69C5-D202-3E73-FBF4DE7BECE2}"/>
              </a:ext>
            </a:extLst>
          </p:cNvPr>
          <p:cNvSpPr txBox="1"/>
          <p:nvPr/>
        </p:nvSpPr>
        <p:spPr>
          <a:xfrm>
            <a:off x="856287" y="3021678"/>
            <a:ext cx="2363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Reference image only: examiners must consider the full submitted artwork file(s) 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D674A267-A660-5AC8-D024-3E17DBC544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1718" y="940120"/>
            <a:ext cx="2318234" cy="2112336"/>
          </a:xfrm>
        </p:spPr>
        <p:txBody>
          <a:bodyPr>
            <a:normAutofit/>
          </a:bodyPr>
          <a:lstStyle/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416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87831025-4FC6-111C-E111-380B30419B89}"/>
              </a:ext>
            </a:extLst>
          </p:cNvPr>
          <p:cNvSpPr txBox="1">
            <a:spLocks/>
          </p:cNvSpPr>
          <p:nvPr/>
        </p:nvSpPr>
        <p:spPr>
          <a:xfrm>
            <a:off x="4122757" y="702569"/>
            <a:ext cx="7628977" cy="5777253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4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B654A8-D7EE-F128-E3B8-205544BF608C}"/>
              </a:ext>
            </a:extLst>
          </p:cNvPr>
          <p:cNvSpPr txBox="1"/>
          <p:nvPr/>
        </p:nvSpPr>
        <p:spPr>
          <a:xfrm>
            <a:off x="958120" y="416900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b="1" dirty="0">
                <a:solidFill>
                  <a:srgbClr val="004C8D"/>
                </a:solidFill>
                <a:latin typeface="Calibri" panose="020F0502020204030204"/>
                <a:ea typeface="Helvetica Neue" panose="02000503000000020004" pitchFamily="2" charset="0"/>
                <a:cs typeface="Helvetica Neue" panose="02000503000000020004" pitchFamily="2" charset="0"/>
              </a:rPr>
              <a:t>Artwork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27C8DA-9D52-F953-A3B1-D705AC5A022A}"/>
              </a:ext>
            </a:extLst>
          </p:cNvPr>
          <p:cNvSpPr txBox="1"/>
          <p:nvPr/>
        </p:nvSpPr>
        <p:spPr>
          <a:xfrm>
            <a:off x="601889" y="3369258"/>
            <a:ext cx="28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b="1" dirty="0">
                <a:solidFill>
                  <a:srgbClr val="004C8D"/>
                </a:solidFill>
                <a:latin typeface="Calibri" panose="020F0502020204030204"/>
              </a:rPr>
              <a:t>Artwork details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E643C-3C8D-72C4-ADE8-6E85E208068D}"/>
              </a:ext>
            </a:extLst>
          </p:cNvPr>
          <p:cNvSpPr txBox="1"/>
          <p:nvPr/>
        </p:nvSpPr>
        <p:spPr>
          <a:xfrm>
            <a:off x="4122757" y="283752"/>
            <a:ext cx="719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b="1" dirty="0">
                <a:solidFill>
                  <a:srgbClr val="004C8D"/>
                </a:solidFill>
                <a:latin typeface="Calibri" panose="020F0502020204030204"/>
                <a:ea typeface="Helvetica Neue" panose="02000503000000020004" pitchFamily="2" charset="0"/>
                <a:cs typeface="Helvetica Neue" panose="02000503000000020004" pitchFamily="2" charset="0"/>
              </a:rPr>
              <a:t>Artwork text (suggested word count around 200 words)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C901A03-6180-873E-62AD-6E4DF6C41C4A}"/>
              </a:ext>
            </a:extLst>
          </p:cNvPr>
          <p:cNvSpPr txBox="1">
            <a:spLocks/>
          </p:cNvSpPr>
          <p:nvPr/>
        </p:nvSpPr>
        <p:spPr>
          <a:xfrm>
            <a:off x="598120" y="4196222"/>
            <a:ext cx="2880000" cy="2585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4AA3AD-E920-27A6-51AD-567660BF6CE2}"/>
              </a:ext>
            </a:extLst>
          </p:cNvPr>
          <p:cNvSpPr txBox="1"/>
          <p:nvPr/>
        </p:nvSpPr>
        <p:spPr>
          <a:xfrm>
            <a:off x="601889" y="3865312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600" dirty="0">
                <a:solidFill>
                  <a:srgbClr val="004C8D"/>
                </a:solidFill>
                <a:latin typeface="Myriad Pro"/>
              </a:rPr>
              <a:t>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3BA79F-F10D-9E4C-C2FF-27AC59DE7AB3}"/>
              </a:ext>
            </a:extLst>
          </p:cNvPr>
          <p:cNvSpPr txBox="1"/>
          <p:nvPr/>
        </p:nvSpPr>
        <p:spPr>
          <a:xfrm>
            <a:off x="601889" y="4636746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600" dirty="0">
                <a:solidFill>
                  <a:srgbClr val="004C8D"/>
                </a:solidFill>
                <a:latin typeface="Myriad Pro"/>
              </a:rPr>
              <a:t>Size of original (cm/mins)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F0A91E-EA41-C409-2045-B15CCB70AD0A}"/>
              </a:ext>
            </a:extLst>
          </p:cNvPr>
          <p:cNvSpPr txBox="1"/>
          <p:nvPr/>
        </p:nvSpPr>
        <p:spPr>
          <a:xfrm>
            <a:off x="598120" y="5432932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600" dirty="0">
                <a:solidFill>
                  <a:srgbClr val="004C8D"/>
                </a:solidFill>
                <a:latin typeface="Myriad Pro"/>
              </a:rPr>
              <a:t>Medium used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A05DAD63-954F-4759-964F-A86A2769BDB7}"/>
              </a:ext>
            </a:extLst>
          </p:cNvPr>
          <p:cNvSpPr txBox="1">
            <a:spLocks/>
          </p:cNvSpPr>
          <p:nvPr/>
        </p:nvSpPr>
        <p:spPr>
          <a:xfrm>
            <a:off x="598120" y="4992408"/>
            <a:ext cx="2880000" cy="2585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B0FD61F4-7842-4BBA-904B-C8B5246C42D8}"/>
              </a:ext>
            </a:extLst>
          </p:cNvPr>
          <p:cNvSpPr txBox="1">
            <a:spLocks/>
          </p:cNvSpPr>
          <p:nvPr/>
        </p:nvSpPr>
        <p:spPr>
          <a:xfrm>
            <a:off x="598120" y="5771486"/>
            <a:ext cx="2880000" cy="2585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DF87CD4A-7218-7691-3E6C-1DA2FB6976AB}"/>
              </a:ext>
            </a:extLst>
          </p:cNvPr>
          <p:cNvSpPr txBox="1">
            <a:spLocks/>
          </p:cNvSpPr>
          <p:nvPr/>
        </p:nvSpPr>
        <p:spPr>
          <a:xfrm>
            <a:off x="146649" y="6479756"/>
            <a:ext cx="4114800" cy="28485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Template for HL submissions (selected resolved artworks)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7164BDC4-6613-7DD8-B8A0-8BD34B042F9B}"/>
              </a:ext>
            </a:extLst>
          </p:cNvPr>
          <p:cNvSpPr txBox="1">
            <a:spLocks/>
          </p:cNvSpPr>
          <p:nvPr/>
        </p:nvSpPr>
        <p:spPr>
          <a:xfrm>
            <a:off x="11568023" y="6479755"/>
            <a:ext cx="477328" cy="28485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C82D4-6C49-4963-A97C-35F8A8DA37C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B2D371E2-8C5F-3A66-78FB-8544E7B9B46F}"/>
              </a:ext>
            </a:extLst>
          </p:cNvPr>
          <p:cNvSpPr txBox="1">
            <a:spLocks/>
          </p:cNvSpPr>
          <p:nvPr/>
        </p:nvSpPr>
        <p:spPr>
          <a:xfrm>
            <a:off x="146649" y="93393"/>
            <a:ext cx="30278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05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DP visual </a:t>
            </a:r>
            <a:r>
              <a:rPr lang="en-GB" sz="100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arts</a:t>
            </a:r>
            <a:r>
              <a:rPr lang="en-GB" sz="105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support materials</a:t>
            </a:r>
            <a:endParaRPr lang="en-GB" sz="800" dirty="0">
              <a:solidFill>
                <a:srgbClr val="8989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A blue rectangular sign with white text&#10;&#10;Description automatically generated">
            <a:extLst>
              <a:ext uri="{FF2B5EF4-FFF2-40B4-BE49-F238E27FC236}">
                <a16:creationId xmlns:a16="http://schemas.microsoft.com/office/drawing/2014/main" id="{CC0428C6-0688-4F2A-5737-DEB943C65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532" y="93393"/>
            <a:ext cx="1701819" cy="49829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5492303-69C5-D202-3E73-FBF4DE7BECE2}"/>
              </a:ext>
            </a:extLst>
          </p:cNvPr>
          <p:cNvSpPr txBox="1"/>
          <p:nvPr/>
        </p:nvSpPr>
        <p:spPr>
          <a:xfrm>
            <a:off x="856287" y="3021678"/>
            <a:ext cx="2363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Reference image only: examiners must consider the full submitted artwork file(s) 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D674A267-A660-5AC8-D024-3E17DBC544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1718" y="940120"/>
            <a:ext cx="2318234" cy="2112336"/>
          </a:xfrm>
        </p:spPr>
        <p:txBody>
          <a:bodyPr>
            <a:normAutofit/>
          </a:bodyPr>
          <a:lstStyle/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119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87831025-4FC6-111C-E111-380B30419B89}"/>
              </a:ext>
            </a:extLst>
          </p:cNvPr>
          <p:cNvSpPr txBox="1">
            <a:spLocks/>
          </p:cNvSpPr>
          <p:nvPr/>
        </p:nvSpPr>
        <p:spPr>
          <a:xfrm>
            <a:off x="4122757" y="702569"/>
            <a:ext cx="7628977" cy="5777253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4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B654A8-D7EE-F128-E3B8-205544BF608C}"/>
              </a:ext>
            </a:extLst>
          </p:cNvPr>
          <p:cNvSpPr txBox="1"/>
          <p:nvPr/>
        </p:nvSpPr>
        <p:spPr>
          <a:xfrm>
            <a:off x="958120" y="416900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b="1" dirty="0">
                <a:solidFill>
                  <a:srgbClr val="004C8D"/>
                </a:solidFill>
                <a:latin typeface="Calibri" panose="020F0502020204030204"/>
                <a:ea typeface="Helvetica Neue" panose="02000503000000020004" pitchFamily="2" charset="0"/>
                <a:cs typeface="Helvetica Neue" panose="02000503000000020004" pitchFamily="2" charset="0"/>
              </a:rPr>
              <a:t>Artwork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27C8DA-9D52-F953-A3B1-D705AC5A022A}"/>
              </a:ext>
            </a:extLst>
          </p:cNvPr>
          <p:cNvSpPr txBox="1"/>
          <p:nvPr/>
        </p:nvSpPr>
        <p:spPr>
          <a:xfrm>
            <a:off x="601889" y="3369258"/>
            <a:ext cx="28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b="1" dirty="0">
                <a:solidFill>
                  <a:srgbClr val="004C8D"/>
                </a:solidFill>
                <a:latin typeface="Calibri" panose="020F0502020204030204"/>
              </a:rPr>
              <a:t>Artwork details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E643C-3C8D-72C4-ADE8-6E85E208068D}"/>
              </a:ext>
            </a:extLst>
          </p:cNvPr>
          <p:cNvSpPr txBox="1"/>
          <p:nvPr/>
        </p:nvSpPr>
        <p:spPr>
          <a:xfrm>
            <a:off x="4122757" y="283752"/>
            <a:ext cx="719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b="1" dirty="0">
                <a:solidFill>
                  <a:srgbClr val="004C8D"/>
                </a:solidFill>
                <a:latin typeface="Calibri" panose="020F0502020204030204"/>
                <a:ea typeface="Helvetica Neue" panose="02000503000000020004" pitchFamily="2" charset="0"/>
                <a:cs typeface="Helvetica Neue" panose="02000503000000020004" pitchFamily="2" charset="0"/>
              </a:rPr>
              <a:t>Artwork text (suggested word count around 200 words)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C901A03-6180-873E-62AD-6E4DF6C41C4A}"/>
              </a:ext>
            </a:extLst>
          </p:cNvPr>
          <p:cNvSpPr txBox="1">
            <a:spLocks/>
          </p:cNvSpPr>
          <p:nvPr/>
        </p:nvSpPr>
        <p:spPr>
          <a:xfrm>
            <a:off x="598120" y="4196222"/>
            <a:ext cx="2880000" cy="2585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4AA3AD-E920-27A6-51AD-567660BF6CE2}"/>
              </a:ext>
            </a:extLst>
          </p:cNvPr>
          <p:cNvSpPr txBox="1"/>
          <p:nvPr/>
        </p:nvSpPr>
        <p:spPr>
          <a:xfrm>
            <a:off x="601889" y="3865312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600" dirty="0">
                <a:solidFill>
                  <a:srgbClr val="004C8D"/>
                </a:solidFill>
                <a:latin typeface="Myriad Pro"/>
              </a:rPr>
              <a:t>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3BA79F-F10D-9E4C-C2FF-27AC59DE7AB3}"/>
              </a:ext>
            </a:extLst>
          </p:cNvPr>
          <p:cNvSpPr txBox="1"/>
          <p:nvPr/>
        </p:nvSpPr>
        <p:spPr>
          <a:xfrm>
            <a:off x="601889" y="4636746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600" dirty="0">
                <a:solidFill>
                  <a:srgbClr val="004C8D"/>
                </a:solidFill>
                <a:latin typeface="Myriad Pro"/>
              </a:rPr>
              <a:t>Size of original (cm/mins)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F0A91E-EA41-C409-2045-B15CCB70AD0A}"/>
              </a:ext>
            </a:extLst>
          </p:cNvPr>
          <p:cNvSpPr txBox="1"/>
          <p:nvPr/>
        </p:nvSpPr>
        <p:spPr>
          <a:xfrm>
            <a:off x="598120" y="5432932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600" dirty="0">
                <a:solidFill>
                  <a:srgbClr val="004C8D"/>
                </a:solidFill>
                <a:latin typeface="Myriad Pro"/>
              </a:rPr>
              <a:t>Medium used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A05DAD63-954F-4759-964F-A86A2769BDB7}"/>
              </a:ext>
            </a:extLst>
          </p:cNvPr>
          <p:cNvSpPr txBox="1">
            <a:spLocks/>
          </p:cNvSpPr>
          <p:nvPr/>
        </p:nvSpPr>
        <p:spPr>
          <a:xfrm>
            <a:off x="598120" y="4992408"/>
            <a:ext cx="2880000" cy="2585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B0FD61F4-7842-4BBA-904B-C8B5246C42D8}"/>
              </a:ext>
            </a:extLst>
          </p:cNvPr>
          <p:cNvSpPr txBox="1">
            <a:spLocks/>
          </p:cNvSpPr>
          <p:nvPr/>
        </p:nvSpPr>
        <p:spPr>
          <a:xfrm>
            <a:off x="598120" y="5771486"/>
            <a:ext cx="2880000" cy="2585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DF87CD4A-7218-7691-3E6C-1DA2FB6976AB}"/>
              </a:ext>
            </a:extLst>
          </p:cNvPr>
          <p:cNvSpPr txBox="1">
            <a:spLocks/>
          </p:cNvSpPr>
          <p:nvPr/>
        </p:nvSpPr>
        <p:spPr>
          <a:xfrm>
            <a:off x="146649" y="6479756"/>
            <a:ext cx="4114800" cy="28485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Template for HL submissions (selected resolved artworks)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7164BDC4-6613-7DD8-B8A0-8BD34B042F9B}"/>
              </a:ext>
            </a:extLst>
          </p:cNvPr>
          <p:cNvSpPr txBox="1">
            <a:spLocks/>
          </p:cNvSpPr>
          <p:nvPr/>
        </p:nvSpPr>
        <p:spPr>
          <a:xfrm>
            <a:off x="11568023" y="6479755"/>
            <a:ext cx="477328" cy="28485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C82D4-6C49-4963-A97C-35F8A8DA37C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B2D371E2-8C5F-3A66-78FB-8544E7B9B46F}"/>
              </a:ext>
            </a:extLst>
          </p:cNvPr>
          <p:cNvSpPr txBox="1">
            <a:spLocks/>
          </p:cNvSpPr>
          <p:nvPr/>
        </p:nvSpPr>
        <p:spPr>
          <a:xfrm>
            <a:off x="146649" y="93393"/>
            <a:ext cx="30278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05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DP visual </a:t>
            </a:r>
            <a:r>
              <a:rPr lang="en-GB" sz="100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arts</a:t>
            </a:r>
            <a:r>
              <a:rPr lang="en-GB" sz="105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support materials</a:t>
            </a:r>
            <a:endParaRPr lang="en-GB" sz="800" dirty="0">
              <a:solidFill>
                <a:srgbClr val="8989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A blue rectangular sign with white text&#10;&#10;Description automatically generated">
            <a:extLst>
              <a:ext uri="{FF2B5EF4-FFF2-40B4-BE49-F238E27FC236}">
                <a16:creationId xmlns:a16="http://schemas.microsoft.com/office/drawing/2014/main" id="{CC0428C6-0688-4F2A-5737-DEB943C65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532" y="93393"/>
            <a:ext cx="1701819" cy="49829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5492303-69C5-D202-3E73-FBF4DE7BECE2}"/>
              </a:ext>
            </a:extLst>
          </p:cNvPr>
          <p:cNvSpPr txBox="1"/>
          <p:nvPr/>
        </p:nvSpPr>
        <p:spPr>
          <a:xfrm>
            <a:off x="856287" y="3021678"/>
            <a:ext cx="2363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Reference image only: examiners must consider the full submitted artwork file(s) 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D674A267-A660-5AC8-D024-3E17DBC544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1718" y="940120"/>
            <a:ext cx="2318234" cy="2112336"/>
          </a:xfrm>
        </p:spPr>
        <p:txBody>
          <a:bodyPr>
            <a:normAutofit/>
          </a:bodyPr>
          <a:lstStyle/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061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87831025-4FC6-111C-E111-380B30419B89}"/>
              </a:ext>
            </a:extLst>
          </p:cNvPr>
          <p:cNvSpPr txBox="1">
            <a:spLocks/>
          </p:cNvSpPr>
          <p:nvPr/>
        </p:nvSpPr>
        <p:spPr>
          <a:xfrm>
            <a:off x="4122757" y="702569"/>
            <a:ext cx="7628977" cy="5777253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4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B654A8-D7EE-F128-E3B8-205544BF608C}"/>
              </a:ext>
            </a:extLst>
          </p:cNvPr>
          <p:cNvSpPr txBox="1"/>
          <p:nvPr/>
        </p:nvSpPr>
        <p:spPr>
          <a:xfrm>
            <a:off x="958120" y="416900"/>
            <a:ext cx="216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b="1" dirty="0">
                <a:solidFill>
                  <a:srgbClr val="004C8D"/>
                </a:solidFill>
                <a:latin typeface="Calibri" panose="020F0502020204030204"/>
                <a:ea typeface="Helvetica Neue" panose="02000503000000020004" pitchFamily="2" charset="0"/>
                <a:cs typeface="Helvetica Neue" panose="02000503000000020004" pitchFamily="2" charset="0"/>
              </a:rPr>
              <a:t>Artwork 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27C8DA-9D52-F953-A3B1-D705AC5A022A}"/>
              </a:ext>
            </a:extLst>
          </p:cNvPr>
          <p:cNvSpPr txBox="1"/>
          <p:nvPr/>
        </p:nvSpPr>
        <p:spPr>
          <a:xfrm>
            <a:off x="601889" y="3369258"/>
            <a:ext cx="28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b="1" dirty="0">
                <a:solidFill>
                  <a:srgbClr val="004C8D"/>
                </a:solidFill>
                <a:latin typeface="Calibri" panose="020F0502020204030204"/>
              </a:rPr>
              <a:t>Artwork details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E643C-3C8D-72C4-ADE8-6E85E208068D}"/>
              </a:ext>
            </a:extLst>
          </p:cNvPr>
          <p:cNvSpPr txBox="1"/>
          <p:nvPr/>
        </p:nvSpPr>
        <p:spPr>
          <a:xfrm>
            <a:off x="4122757" y="283752"/>
            <a:ext cx="719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b="1" dirty="0">
                <a:solidFill>
                  <a:srgbClr val="004C8D"/>
                </a:solidFill>
                <a:latin typeface="Calibri" panose="020F0502020204030204"/>
                <a:ea typeface="Helvetica Neue" panose="02000503000000020004" pitchFamily="2" charset="0"/>
                <a:cs typeface="Helvetica Neue" panose="02000503000000020004" pitchFamily="2" charset="0"/>
              </a:rPr>
              <a:t>Artwork text (suggested word count around 200 words)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C901A03-6180-873E-62AD-6E4DF6C41C4A}"/>
              </a:ext>
            </a:extLst>
          </p:cNvPr>
          <p:cNvSpPr txBox="1">
            <a:spLocks/>
          </p:cNvSpPr>
          <p:nvPr/>
        </p:nvSpPr>
        <p:spPr>
          <a:xfrm>
            <a:off x="598120" y="4196222"/>
            <a:ext cx="2880000" cy="2585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4AA3AD-E920-27A6-51AD-567660BF6CE2}"/>
              </a:ext>
            </a:extLst>
          </p:cNvPr>
          <p:cNvSpPr txBox="1"/>
          <p:nvPr/>
        </p:nvSpPr>
        <p:spPr>
          <a:xfrm>
            <a:off x="601889" y="3865312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600" dirty="0">
                <a:solidFill>
                  <a:srgbClr val="004C8D"/>
                </a:solidFill>
                <a:latin typeface="Myriad Pro"/>
              </a:rPr>
              <a:t>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3BA79F-F10D-9E4C-C2FF-27AC59DE7AB3}"/>
              </a:ext>
            </a:extLst>
          </p:cNvPr>
          <p:cNvSpPr txBox="1"/>
          <p:nvPr/>
        </p:nvSpPr>
        <p:spPr>
          <a:xfrm>
            <a:off x="601889" y="4636746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600" dirty="0">
                <a:solidFill>
                  <a:srgbClr val="004C8D"/>
                </a:solidFill>
                <a:latin typeface="Myriad Pro"/>
              </a:rPr>
              <a:t>Size of original (cm/mins)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F0A91E-EA41-C409-2045-B15CCB70AD0A}"/>
              </a:ext>
            </a:extLst>
          </p:cNvPr>
          <p:cNvSpPr txBox="1"/>
          <p:nvPr/>
        </p:nvSpPr>
        <p:spPr>
          <a:xfrm>
            <a:off x="598120" y="5432932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600" dirty="0">
                <a:solidFill>
                  <a:srgbClr val="004C8D"/>
                </a:solidFill>
                <a:latin typeface="Myriad Pro"/>
              </a:rPr>
              <a:t>Medium used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A05DAD63-954F-4759-964F-A86A2769BDB7}"/>
              </a:ext>
            </a:extLst>
          </p:cNvPr>
          <p:cNvSpPr txBox="1">
            <a:spLocks/>
          </p:cNvSpPr>
          <p:nvPr/>
        </p:nvSpPr>
        <p:spPr>
          <a:xfrm>
            <a:off x="598120" y="4992408"/>
            <a:ext cx="2880000" cy="2585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B0FD61F4-7842-4BBA-904B-C8B5246C42D8}"/>
              </a:ext>
            </a:extLst>
          </p:cNvPr>
          <p:cNvSpPr txBox="1">
            <a:spLocks/>
          </p:cNvSpPr>
          <p:nvPr/>
        </p:nvSpPr>
        <p:spPr>
          <a:xfrm>
            <a:off x="598120" y="5771486"/>
            <a:ext cx="2880000" cy="2585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add text</a:t>
            </a:r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DF87CD4A-7218-7691-3E6C-1DA2FB6976AB}"/>
              </a:ext>
            </a:extLst>
          </p:cNvPr>
          <p:cNvSpPr txBox="1">
            <a:spLocks/>
          </p:cNvSpPr>
          <p:nvPr/>
        </p:nvSpPr>
        <p:spPr>
          <a:xfrm>
            <a:off x="146649" y="6479756"/>
            <a:ext cx="4114800" cy="28485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Template for HL submissions (selected resolved artworks)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7164BDC4-6613-7DD8-B8A0-8BD34B042F9B}"/>
              </a:ext>
            </a:extLst>
          </p:cNvPr>
          <p:cNvSpPr txBox="1">
            <a:spLocks/>
          </p:cNvSpPr>
          <p:nvPr/>
        </p:nvSpPr>
        <p:spPr>
          <a:xfrm>
            <a:off x="11568023" y="6479755"/>
            <a:ext cx="477328" cy="28485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C82D4-6C49-4963-A97C-35F8A8DA37C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B2D371E2-8C5F-3A66-78FB-8544E7B9B46F}"/>
              </a:ext>
            </a:extLst>
          </p:cNvPr>
          <p:cNvSpPr txBox="1">
            <a:spLocks/>
          </p:cNvSpPr>
          <p:nvPr/>
        </p:nvSpPr>
        <p:spPr>
          <a:xfrm>
            <a:off x="146649" y="93393"/>
            <a:ext cx="30278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05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DP visual </a:t>
            </a:r>
            <a:r>
              <a:rPr lang="en-GB" sz="100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arts</a:t>
            </a:r>
            <a:r>
              <a:rPr lang="en-GB" sz="1050" dirty="0">
                <a:solidFill>
                  <a:srgbClr val="89898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support materials</a:t>
            </a:r>
            <a:endParaRPr lang="en-GB" sz="800" dirty="0">
              <a:solidFill>
                <a:srgbClr val="8989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A blue rectangular sign with white text&#10;&#10;Description automatically generated">
            <a:extLst>
              <a:ext uri="{FF2B5EF4-FFF2-40B4-BE49-F238E27FC236}">
                <a16:creationId xmlns:a16="http://schemas.microsoft.com/office/drawing/2014/main" id="{CC0428C6-0688-4F2A-5737-DEB943C65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532" y="93393"/>
            <a:ext cx="1701819" cy="49829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5492303-69C5-D202-3E73-FBF4DE7BECE2}"/>
              </a:ext>
            </a:extLst>
          </p:cNvPr>
          <p:cNvSpPr txBox="1"/>
          <p:nvPr/>
        </p:nvSpPr>
        <p:spPr>
          <a:xfrm>
            <a:off x="856287" y="3021678"/>
            <a:ext cx="2363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000" dirty="0">
                <a:solidFill>
                  <a:prstClr val="black"/>
                </a:solidFill>
                <a:latin typeface="Calibri" panose="020F0502020204030204"/>
              </a:rPr>
              <a:t>Reference image only: examiners must consider the full submitted artwork file(s) 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D674A267-A660-5AC8-D024-3E17DBC544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1718" y="940120"/>
            <a:ext cx="2318234" cy="2112336"/>
          </a:xfrm>
        </p:spPr>
        <p:txBody>
          <a:bodyPr>
            <a:normAutofit/>
          </a:bodyPr>
          <a:lstStyle/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412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C3595BF20E10409B12170F2EB9F4CF" ma:contentTypeVersion="29" ma:contentTypeDescription="Create a new document." ma:contentTypeScope="" ma:versionID="dd0f35fe288cdfa7cc55ae6c77dbf9be">
  <xsd:schema xmlns:xsd="http://www.w3.org/2001/XMLSchema" xmlns:xs="http://www.w3.org/2001/XMLSchema" xmlns:p="http://schemas.microsoft.com/office/2006/metadata/properties" xmlns:ns1="http://schemas.microsoft.com/sharepoint/v3" xmlns:ns2="faa2f821-c1bb-44aa-91e3-90da11816f8d" xmlns:ns3="a6271ac7-225a-4d29-8da0-0249966b3e6e" targetNamespace="http://schemas.microsoft.com/office/2006/metadata/properties" ma:root="true" ma:fieldsID="fd56ff64d52dfb85f8e169d4deb15d82" ns1:_="" ns2:_="" ns3:_="">
    <xsd:import namespace="http://schemas.microsoft.com/sharepoint/v3"/>
    <xsd:import namespace="faa2f821-c1bb-44aa-91e3-90da11816f8d"/>
    <xsd:import namespace="a6271ac7-225a-4d29-8da0-0249966b3e6e"/>
    <xsd:element name="properties">
      <xsd:complexType>
        <xsd:sequence>
          <xsd:element name="documentManagement">
            <xsd:complexType>
              <xsd:all>
                <xsd:element ref="ns2:Stakeholder" minOccurs="0"/>
                <xsd:element ref="ns2:Document_x0020_type" minOccurs="0"/>
                <xsd:element ref="ns2:Plunet_x0020_number" minOccurs="0"/>
                <xsd:element ref="ns2:Dept" minOccurs="0"/>
                <xsd:element ref="ns2:Start_x0020_date" minOccurs="0"/>
                <xsd:element ref="ns2:Publication_x0020_name" minOccurs="0"/>
                <xsd:element ref="ns2:PC" minOccurs="0"/>
                <xsd:element ref="ns2:Status" minOccurs="0"/>
                <xsd:element ref="ns2:Curriculum-syllabus_x0020_" minOccurs="0"/>
                <xsd:element ref="ns2:Languages" minOccurs="0"/>
                <xsd:element ref="ns2:CDE" minOccurs="0"/>
                <xsd:element ref="ns2:Subject_x0020_or_x0020_topic" minOccurs="0"/>
                <xsd:element ref="ns2:PE" minOccurs="0"/>
                <xsd:element ref="ns1:DocumentSetDescription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2:TaxKeywordTaxHTField" minOccurs="0"/>
                <xsd:element ref="ns3:Filelanguage" minOccurs="0"/>
                <xsd:element ref="ns2:SharedWithUsers" minOccurs="0"/>
                <xsd:element ref="ns2:SharedWithDetails" minOccurs="0"/>
                <xsd:element ref="ns3:_Flow_SignoffStatus" minOccurs="0"/>
                <xsd:element ref="ns3:MediaServiceObjectDetectorVersions" minOccurs="0"/>
                <xsd:element ref="ns3:MediaServiceSearchProperties" minOccurs="0"/>
                <xsd:element ref="ns3:Image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ocumentSetDescription" ma:index="21" nillable="true" ma:displayName="Description" ma:description="A description of the Document Set" ma:internalName="DocumentSetDescription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a2f821-c1bb-44aa-91e3-90da11816f8d" elementFormDefault="qualified">
    <xsd:import namespace="http://schemas.microsoft.com/office/2006/documentManagement/types"/>
    <xsd:import namespace="http://schemas.microsoft.com/office/infopath/2007/PartnerControls"/>
    <xsd:element name="Stakeholder" ma:index="8" nillable="true" ma:displayName="Stakeholder" ma:list="UserInfo" ma:SharePointGroup="0" ma:internalName="Stakeholder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ocument_x0020_type" ma:index="9" nillable="true" ma:displayName="Document type" ma:format="Dropdown" ma:internalName="Document_x0020_type">
      <xsd:simpleType>
        <xsd:restriction base="dms:Choice">
          <xsd:enumeration value="Guide"/>
          <xsd:enumeration value="TSM"/>
          <xsd:enumeration value="Assessed student work"/>
          <xsd:enumeration value="Subject brief"/>
          <xsd:enumeration value="Coordinator's notes"/>
          <xsd:enumeration value="Other L&amp;T"/>
          <xsd:enumeration value="Other Non-L&amp;T"/>
          <xsd:enumeration value="Learning story"/>
          <xsd:enumeration value="Curriculum review report to teachers"/>
          <xsd:enumeration value="Subject report"/>
          <xsd:enumeration value="Specimen papers"/>
        </xsd:restriction>
      </xsd:simpleType>
    </xsd:element>
    <xsd:element name="Plunet_x0020_number" ma:index="10" nillable="true" ma:displayName="Plunet number" ma:indexed="true" ma:internalName="Plunet_x0020_number">
      <xsd:simpleType>
        <xsd:restriction base="dms:Text">
          <xsd:maxLength value="255"/>
        </xsd:restriction>
      </xsd:simpleType>
    </xsd:element>
    <xsd:element name="Dept" ma:index="11" nillable="true" ma:displayName="Dept" ma:format="Dropdown" ma:internalName="Dept">
      <xsd:simpleType>
        <xsd:restriction base="dms:Choice">
          <xsd:enumeration value="DP"/>
          <xsd:enumeration value="CP"/>
          <xsd:enumeration value="PYP"/>
          <xsd:enumeration value="Assessment Business Integration"/>
          <xsd:enumeration value="Assessment Development and Delivery"/>
          <xsd:enumeration value="Assessment Operations"/>
          <xsd:enumeration value="Assessment Principle and Practice"/>
          <xsd:enumeration value="Authorization"/>
          <xsd:enumeration value="Continuum Design and Development"/>
          <xsd:enumeration value="Global Recognition"/>
          <xsd:enumeration value="MYP"/>
          <xsd:enumeration value="Pre and Post Authorization"/>
        </xsd:restriction>
      </xsd:simpleType>
    </xsd:element>
    <xsd:element name="Start_x0020_date" ma:index="12" nillable="true" ma:displayName="Publishing Date" ma:format="DateOnly" ma:internalName="Start_x0020_date">
      <xsd:simpleType>
        <xsd:restriction base="dms:DateTime"/>
      </xsd:simpleType>
    </xsd:element>
    <xsd:element name="Publication_x0020_name" ma:index="13" nillable="true" ma:displayName="Publication name" ma:internalName="Publication_x0020_name">
      <xsd:simpleType>
        <xsd:restriction base="dms:Text">
          <xsd:maxLength value="255"/>
        </xsd:restriction>
      </xsd:simpleType>
    </xsd:element>
    <xsd:element name="PC" ma:index="14" nillable="true" ma:displayName="PC" ma:list="UserInfo" ma:SharePointGroup="0" ma:internalName="PC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atus" ma:index="15" nillable="true" ma:displayName="Project Status" ma:default="In Preparation" ma:format="Dropdown" ma:internalName="Status">
      <xsd:simpleType>
        <xsd:restriction base="dms:Choice">
          <xsd:enumeration value="In Preparation"/>
          <xsd:enumeration value="In Progress"/>
          <xsd:enumeration value="On Hold"/>
          <xsd:enumeration value="Cancelled"/>
          <xsd:enumeration value="Completed"/>
        </xsd:restriction>
      </xsd:simpleType>
    </xsd:element>
    <xsd:element name="Curriculum-syllabus_x0020_" ma:index="16" nillable="true" ma:displayName="Curriculum-syllabus" ma:format="Dropdown" ma:internalName="Curriculum_x002d_syllabus_x0020_">
      <xsd:simpleType>
        <xsd:restriction base="dms:Choice">
          <xsd:enumeration value="Cross-programme"/>
          <xsd:enumeration value="Not programme related"/>
          <xsd:enumeration value="DP language A: language and literature"/>
          <xsd:enumeration value="DP language A: literature"/>
          <xsd:enumeration value="DP language A: literature (school-supported self-taught)"/>
          <xsd:enumeration value="DP literature and performance"/>
          <xsd:enumeration value="DP classical languages"/>
          <xsd:enumeration value="DP language ab initio"/>
          <xsd:enumeration value="DP language B"/>
          <xsd:enumeration value="DP business management"/>
          <xsd:enumeration value="DP digital society"/>
          <xsd:enumeration value="DP economics"/>
          <xsd:enumeration value="DP geography"/>
          <xsd:enumeration value="DP global politics"/>
          <xsd:enumeration value="DP history"/>
          <xsd:enumeration value="DP philosophy"/>
          <xsd:enumeration value="DP psychology"/>
          <xsd:enumeration value="DP social and cultural anthropology"/>
          <xsd:enumeration value="DP world religions"/>
          <xsd:enumeration value="DP biology"/>
          <xsd:enumeration value="DP chemistry"/>
          <xsd:enumeration value="DP computer science"/>
          <xsd:enumeration value="DP design technology"/>
          <xsd:enumeration value="DP environmental systems and societies"/>
          <xsd:enumeration value="DP physics"/>
          <xsd:enumeration value="DP sports, exercise and health science"/>
          <xsd:enumeration value="DP mathematics: analysis and approaches"/>
          <xsd:enumeration value="DP mathematics: applications and interpretation"/>
          <xsd:enumeration value="DP dance"/>
          <xsd:enumeration value="DP film"/>
          <xsd:enumeration value="DP literature and performance"/>
          <xsd:enumeration value="DP music"/>
          <xsd:enumeration value="DP theatre"/>
          <xsd:enumeration value="DP visual arts"/>
          <xsd:enumeration value="DP creativity, activity, service"/>
          <xsd:enumeration value="DP extended essay"/>
          <xsd:enumeration value="DP theory of knowledge"/>
          <xsd:enumeration value="DP art history"/>
          <xsd:enumeration value="DP astronomy"/>
          <xsd:enumeration value="DP Brazilian social studies"/>
          <xsd:enumeration value="DP classical Greek and Roman studies"/>
          <xsd:enumeration value="DP food science and technology"/>
          <xsd:enumeration value="DP literary arts"/>
          <xsd:enumeration value="DP marine science"/>
          <xsd:enumeration value="DP modern history of Kazakhstan"/>
          <xsd:enumeration value="DP political thought"/>
          <xsd:enumeration value="DP turkey in the 20th century"/>
          <xsd:enumeration value="DP world arts and cultures"/>
          <xsd:enumeration value="MYP community project"/>
          <xsd:enumeration value="MYP personal project"/>
          <xsd:enumeration value="MYP language and literature"/>
          <xsd:enumeration value="MYP language acquisition"/>
          <xsd:enumeration value="MYP classical languages"/>
          <xsd:enumeration value="MYP individuals and societies"/>
          <xsd:enumeration value="MYP sciences"/>
          <xsd:enumeration value="MYP mathematics"/>
          <xsd:enumeration value="MYP arts"/>
          <xsd:enumeration value="MYP design"/>
          <xsd:enumeration value="MYP physical and health education"/>
          <xsd:enumeration value="MYP interdisciplinary teaching and learning"/>
          <xsd:enumeration value="CP reflective project"/>
          <xsd:enumeration value="CP language development"/>
          <xsd:enumeration value="CP service learning"/>
          <xsd:enumeration value="CP personal and professional skills"/>
          <xsd:enumeration value="PYP the learner"/>
          <xsd:enumeration value="PYP learning and teaching"/>
          <xsd:enumeration value="PYP the learning community"/>
          <xsd:enumeration value="PYP early years"/>
        </xsd:restriction>
      </xsd:simpleType>
    </xsd:element>
    <xsd:element name="Languages" ma:index="17" nillable="true" ma:displayName="Languages" ma:internalName="Language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nglish"/>
                    <xsd:enumeration value="French"/>
                    <xsd:enumeration value="Spanish"/>
                    <xsd:enumeration value="Arabic"/>
                    <xsd:enumeration value="Chinese"/>
                    <xsd:enumeration value="Japanese"/>
                    <xsd:enumeration value="Korean"/>
                    <xsd:enumeration value="German"/>
                    <xsd:enumeration value="Swedish"/>
                    <xsd:enumeration value="Russian"/>
                    <xsd:enumeration value="Portuguese"/>
                    <xsd:enumeration value="Turkish"/>
                    <xsd:enumeration value="Indonesian"/>
                  </xsd:restriction>
                </xsd:simpleType>
              </xsd:element>
            </xsd:sequence>
          </xsd:extension>
        </xsd:complexContent>
      </xsd:complexType>
    </xsd:element>
    <xsd:element name="CDE" ma:index="18" nillable="true" ma:displayName="CDE" ma:list="UserInfo" ma:internalName="CD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ubject_x0020_or_x0020_topic" ma:index="19" nillable="true" ma:displayName="Subject Group" ma:format="Dropdown" ma:internalName="Subject_x0020_or_x0020_topic">
      <xsd:simpleType>
        <xsd:restriction base="dms:Choice">
          <xsd:enumeration value="Non program specific"/>
          <xsd:enumeration value="Studies in language and literature"/>
          <xsd:enumeration value="Language acquisition"/>
          <xsd:enumeration value="Individuals and societies"/>
          <xsd:enumeration value="Sciences"/>
          <xsd:enumeration value="Mathematics"/>
          <xsd:enumeration value="The arts"/>
          <xsd:enumeration value="Standards and Practices"/>
          <xsd:enumeration value="Program evaluation"/>
          <xsd:enumeration value="Authorization"/>
          <xsd:enumeration value="Assesment"/>
          <xsd:enumeration value="Core"/>
        </xsd:restriction>
      </xsd:simpleType>
    </xsd:element>
    <xsd:element name="PE" ma:index="20" nillable="true" ma:displayName="PE" ma:list="UserInfo" ma:internalName="P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axCatchAll" ma:index="26" nillable="true" ma:displayName="Taxonomy Catch All Column" ma:hidden="true" ma:list="{bc7acfd7-9115-4370-98ad-a0835c5f0be3}" ma:internalName="TaxCatchAll" ma:showField="CatchAllData" ma:web="faa2f821-c1bb-44aa-91e3-90da11816f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34" nillable="true" ma:taxonomy="true" ma:internalName="TaxKeywordTaxHTField" ma:taxonomyFieldName="TaxKeyword" ma:displayName="Enterprise Keywords" ma:fieldId="{23f27201-bee3-471e-b2e7-b64fd8b7ca38}" ma:taxonomyMulti="true" ma:sspId="59ff5e04-b55b-4136-bc17-c1b5a5861f27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3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271ac7-225a-4d29-8da0-0249966b3e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3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59ff5e04-b55b-4136-bc17-c1b5a5861f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3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32" nillable="true" ma:displayName="Location" ma:indexed="true" ma:internalName="MediaServiceLocation" ma:readOnly="true">
      <xsd:simpleType>
        <xsd:restriction base="dms:Text"/>
      </xsd:simpleType>
    </xsd:element>
    <xsd:element name="Filelanguage" ma:index="35" nillable="true" ma:displayName="File language" ma:format="Dropdown" ma:internalName="Filelanguage">
      <xsd:simpleType>
        <xsd:restriction base="dms:Choice">
          <xsd:enumeration value="English"/>
          <xsd:enumeration value="French"/>
          <xsd:enumeration value="Spanish"/>
        </xsd:restriction>
      </xsd:simpleType>
    </xsd:element>
    <xsd:element name="_Flow_SignoffStatus" ma:index="38" nillable="true" ma:displayName="Sign-off status" ma:internalName="Sign_x002d_off_x0020_status">
      <xsd:simpleType>
        <xsd:restriction base="dms:Text"/>
      </xsd:simple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mageaction" ma:index="41" nillable="true" ma:displayName="Image action" ma:format="Dropdown" ma:internalName="Imageaction">
      <xsd:simpleType>
        <xsd:restriction base="dms:Choice">
          <xsd:enumeration value="Migrate"/>
          <xsd:enumeration value="Ignore"/>
          <xsd:enumeration value="TB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rt_x0020_date xmlns="faa2f821-c1bb-44aa-91e3-90da11816f8d">2025-02-27T23:00:00+00:00</Start_x0020_date>
    <DocumentSetDescription xmlns="http://schemas.microsoft.com/sharepoint/v3" xsi:nil="true"/>
    <Publication_x0020_name xmlns="faa2f821-c1bb-44aa-91e3-90da11816f8d">Visual Arts guide</Publication_x0020_name>
    <TaxKeywordTaxHTField xmlns="faa2f821-c1bb-44aa-91e3-90da11816f8d">
      <Terms xmlns="http://schemas.microsoft.com/office/infopath/2007/PartnerControls"/>
    </TaxKeywordTaxHTField>
    <CDE xmlns="faa2f821-c1bb-44aa-91e3-90da11816f8d">
      <UserInfo>
        <DisplayName>Damian Bohle</DisplayName>
        <AccountId>179</AccountId>
        <AccountType/>
      </UserInfo>
    </CDE>
    <_Flow_SignoffStatus xmlns="a6271ac7-225a-4d29-8da0-0249966b3e6e" xsi:nil="true"/>
    <Plunet_x0020_number xmlns="faa2f821-c1bb-44aa-91e3-90da11816f8d">O-20128</Plunet_x0020_number>
    <Filelanguage xmlns="a6271ac7-225a-4d29-8da0-0249966b3e6e" xsi:nil="true"/>
    <Document_x0020_type xmlns="faa2f821-c1bb-44aa-91e3-90da11816f8d">Guide</Document_x0020_type>
    <Dept xmlns="faa2f821-c1bb-44aa-91e3-90da11816f8d">DP</Dept>
    <PE xmlns="faa2f821-c1bb-44aa-91e3-90da11816f8d">
      <UserInfo>
        <DisplayName>Sjoerd Vink</DisplayName>
        <AccountId>181</AccountId>
        <AccountType/>
      </UserInfo>
    </PE>
    <Stakeholder xmlns="faa2f821-c1bb-44aa-91e3-90da11816f8d">
      <UserInfo>
        <DisplayName>Sabina Sorrentino</DisplayName>
        <AccountId>169</AccountId>
        <AccountType/>
      </UserInfo>
    </Stakeholder>
    <Languages xmlns="faa2f821-c1bb-44aa-91e3-90da11816f8d">
      <Value>English</Value>
      <Value>French</Value>
      <Value>Spanish</Value>
      <Value>Japanese</Value>
    </Languages>
    <Subject_x0020_or_x0020_topic xmlns="faa2f821-c1bb-44aa-91e3-90da11816f8d">The arts</Subject_x0020_or_x0020_topic>
    <PC xmlns="faa2f821-c1bb-44aa-91e3-90da11816f8d">
      <UserInfo>
        <DisplayName>Riccardo Andreoli</DisplayName>
        <AccountId>190</AccountId>
        <AccountType/>
      </UserInfo>
    </PC>
    <lcf76f155ced4ddcb4097134ff3c332f xmlns="a6271ac7-225a-4d29-8da0-0249966b3e6e">
      <Terms xmlns="http://schemas.microsoft.com/office/infopath/2007/PartnerControls"/>
    </lcf76f155ced4ddcb4097134ff3c332f>
    <Status xmlns="faa2f821-c1bb-44aa-91e3-90da11816f8d">In Progress</Status>
    <TaxCatchAll xmlns="faa2f821-c1bb-44aa-91e3-90da11816f8d" xsi:nil="true"/>
    <Imageaction xmlns="a6271ac7-225a-4d29-8da0-0249966b3e6e" xsi:nil="true"/>
    <Curriculum-syllabus_x0020_ xmlns="faa2f821-c1bb-44aa-91e3-90da11816f8d">DP visual arts</Curriculum-syllabus_x0020_>
  </documentManagement>
</p:properties>
</file>

<file path=customXml/itemProps1.xml><?xml version="1.0" encoding="utf-8"?>
<ds:datastoreItem xmlns:ds="http://schemas.openxmlformats.org/officeDocument/2006/customXml" ds:itemID="{5C42DB18-839E-4EF1-8CA1-1ADB062B374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7FE3A8-DA82-4D6C-A248-C7F2D115CC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aa2f821-c1bb-44aa-91e3-90da11816f8d"/>
    <ds:schemaRef ds:uri="a6271ac7-225a-4d29-8da0-0249966b3e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14F15F-C8B9-49E7-8131-B1E2301DFB86}">
  <ds:schemaRefs>
    <ds:schemaRef ds:uri="http://schemas.microsoft.com/office/2006/metadata/properties"/>
    <ds:schemaRef ds:uri="http://schemas.microsoft.com/office/infopath/2007/PartnerControls"/>
    <ds:schemaRef ds:uri="faa2f821-c1bb-44aa-91e3-90da11816f8d"/>
    <ds:schemaRef ds:uri="http://schemas.microsoft.com/sharepoint/v3"/>
    <ds:schemaRef ds:uri="a6271ac7-225a-4d29-8da0-0249966b3e6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417</Words>
  <Application>Microsoft Macintosh PowerPoint</Application>
  <PresentationFormat>Widescreen</PresentationFormat>
  <Paragraphs>80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Myriad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EDT_EN</dc:creator>
  <cp:lastModifiedBy>HEATHER MCREYNOLDS</cp:lastModifiedBy>
  <cp:revision>2</cp:revision>
  <dcterms:created xsi:type="dcterms:W3CDTF">2024-07-12T12:07:19Z</dcterms:created>
  <dcterms:modified xsi:type="dcterms:W3CDTF">2025-06-27T11:34:37Z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MediaServiceImageTags">
    <vt:lpwstr/>
  </property>
  <property fmtid="{D5CDD505-2E9C-101B-9397-08002B2CF9AE}" pid="4" name="ContentTypeId">
    <vt:lpwstr>0x01010050C3595BF20E10409B12170F2EB9F4CF</vt:lpwstr>
  </property>
  <property fmtid="{D5CDD505-2E9C-101B-9397-08002B2CF9AE}" pid="5" name="Curriculum-syllabus">
    <vt:lpwstr>DP visual arts</vt:lpwstr>
  </property>
</Properties>
</file>