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9" r:id="rId4"/>
    <p:sldId id="260" r:id="rId5"/>
    <p:sldId id="258" r:id="rId6"/>
    <p:sldId id="261" r:id="rId7"/>
    <p:sldId id="267" r:id="rId8"/>
    <p:sldId id="262" r:id="rId9"/>
    <p:sldId id="268" r:id="rId10"/>
    <p:sldId id="269" r:id="rId11"/>
    <p:sldId id="270" r:id="rId12"/>
    <p:sldId id="266" r:id="rId13"/>
    <p:sldId id="27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p:scale>
          <a:sx n="73" d="100"/>
          <a:sy n="73" d="100"/>
        </p:scale>
        <p:origin x="43" y="20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8D5114-D1F8-4A55-BD83-ADF593FB9D11}" type="datetimeFigureOut">
              <a:rPr lang="en-GB" smtClean="0"/>
              <a:t>07/11/2026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7E62FA8-5A10-41D9-8D77-51D0365664FA}" type="slidenum">
              <a:rPr lang="en-GB" smtClean="0"/>
              <a:t>‹#›</a:t>
            </a:fld>
            <a:endParaRPr lang="en-GB"/>
          </a:p>
        </p:txBody>
      </p:sp>
    </p:spTree>
    <p:extLst>
      <p:ext uri="{BB962C8B-B14F-4D97-AF65-F5344CB8AC3E}">
        <p14:creationId xmlns:p14="http://schemas.microsoft.com/office/powerpoint/2010/main" val="2348853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Look at this image without saying anything to anyone for at least a minute</a:t>
            </a:r>
          </a:p>
        </p:txBody>
      </p:sp>
      <p:sp>
        <p:nvSpPr>
          <p:cNvPr id="4" name="Slide Number Placeholder 3"/>
          <p:cNvSpPr>
            <a:spLocks noGrp="1"/>
          </p:cNvSpPr>
          <p:nvPr>
            <p:ph type="sldNum" sz="quarter" idx="5"/>
          </p:nvPr>
        </p:nvSpPr>
        <p:spPr/>
        <p:txBody>
          <a:bodyPr/>
          <a:lstStyle/>
          <a:p>
            <a:fld id="{47E62FA8-5A10-41D9-8D77-51D0365664FA}" type="slidenum">
              <a:rPr lang="en-GB" smtClean="0"/>
              <a:t>3</a:t>
            </a:fld>
            <a:endParaRPr lang="en-GB"/>
          </a:p>
        </p:txBody>
      </p:sp>
    </p:spTree>
    <p:extLst>
      <p:ext uri="{BB962C8B-B14F-4D97-AF65-F5344CB8AC3E}">
        <p14:creationId xmlns:p14="http://schemas.microsoft.com/office/powerpoint/2010/main" val="7093784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B41C96-C72A-C531-1FF4-E9D43C347D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D10B57F-8C76-C556-A3BF-7201AD1EEF4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81E331E-6219-1844-D59A-F10FCEE95654}"/>
              </a:ext>
            </a:extLst>
          </p:cNvPr>
          <p:cNvSpPr>
            <a:spLocks noGrp="1"/>
          </p:cNvSpPr>
          <p:nvPr>
            <p:ph type="dt" sz="half" idx="10"/>
          </p:nvPr>
        </p:nvSpPr>
        <p:spPr/>
        <p:txBody>
          <a:bodyPr/>
          <a:lstStyle/>
          <a:p>
            <a:fld id="{9EFC8F75-E614-42D9-AFF7-C64A66731BD8}" type="datetimeFigureOut">
              <a:rPr lang="en-GB" smtClean="0"/>
              <a:t>07/11/2026</a:t>
            </a:fld>
            <a:endParaRPr lang="en-GB"/>
          </a:p>
        </p:txBody>
      </p:sp>
      <p:sp>
        <p:nvSpPr>
          <p:cNvPr id="5" name="Footer Placeholder 4">
            <a:extLst>
              <a:ext uri="{FF2B5EF4-FFF2-40B4-BE49-F238E27FC236}">
                <a16:creationId xmlns:a16="http://schemas.microsoft.com/office/drawing/2014/main" id="{36177BEA-5352-039E-8F4E-F0F1E8984B4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DCE082-3EBE-0B1B-FD4F-254035ABC13A}"/>
              </a:ext>
            </a:extLst>
          </p:cNvPr>
          <p:cNvSpPr>
            <a:spLocks noGrp="1"/>
          </p:cNvSpPr>
          <p:nvPr>
            <p:ph type="sldNum" sz="quarter" idx="12"/>
          </p:nvPr>
        </p:nvSpPr>
        <p:spPr/>
        <p:txBody>
          <a:bodyPr/>
          <a:lstStyle/>
          <a:p>
            <a:fld id="{071AEEDC-74FF-439F-9E08-B78F567ECDE5}" type="slidenum">
              <a:rPr lang="en-GB" smtClean="0"/>
              <a:t>‹#›</a:t>
            </a:fld>
            <a:endParaRPr lang="en-GB"/>
          </a:p>
        </p:txBody>
      </p:sp>
    </p:spTree>
    <p:extLst>
      <p:ext uri="{BB962C8B-B14F-4D97-AF65-F5344CB8AC3E}">
        <p14:creationId xmlns:p14="http://schemas.microsoft.com/office/powerpoint/2010/main" val="27338263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2F48A8-3C09-B08E-0E7E-1DE53C88A1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73D7DA5-228E-51FF-44C5-F110F6E36B8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55915-C08C-9B4C-167F-6B5F3DB698DA}"/>
              </a:ext>
            </a:extLst>
          </p:cNvPr>
          <p:cNvSpPr>
            <a:spLocks noGrp="1"/>
          </p:cNvSpPr>
          <p:nvPr>
            <p:ph type="dt" sz="half" idx="10"/>
          </p:nvPr>
        </p:nvSpPr>
        <p:spPr/>
        <p:txBody>
          <a:bodyPr/>
          <a:lstStyle/>
          <a:p>
            <a:fld id="{9EFC8F75-E614-42D9-AFF7-C64A66731BD8}" type="datetimeFigureOut">
              <a:rPr lang="en-GB" smtClean="0"/>
              <a:t>07/11/2026</a:t>
            </a:fld>
            <a:endParaRPr lang="en-GB"/>
          </a:p>
        </p:txBody>
      </p:sp>
      <p:sp>
        <p:nvSpPr>
          <p:cNvPr id="5" name="Footer Placeholder 4">
            <a:extLst>
              <a:ext uri="{FF2B5EF4-FFF2-40B4-BE49-F238E27FC236}">
                <a16:creationId xmlns:a16="http://schemas.microsoft.com/office/drawing/2014/main" id="{9F4097CE-5DD9-6AE1-DD66-B52898A66D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756378-CCC4-CADE-5F15-07D83C79573A}"/>
              </a:ext>
            </a:extLst>
          </p:cNvPr>
          <p:cNvSpPr>
            <a:spLocks noGrp="1"/>
          </p:cNvSpPr>
          <p:nvPr>
            <p:ph type="sldNum" sz="quarter" idx="12"/>
          </p:nvPr>
        </p:nvSpPr>
        <p:spPr/>
        <p:txBody>
          <a:bodyPr/>
          <a:lstStyle/>
          <a:p>
            <a:fld id="{071AEEDC-74FF-439F-9E08-B78F567ECDE5}" type="slidenum">
              <a:rPr lang="en-GB" smtClean="0"/>
              <a:t>‹#›</a:t>
            </a:fld>
            <a:endParaRPr lang="en-GB"/>
          </a:p>
        </p:txBody>
      </p:sp>
    </p:spTree>
    <p:extLst>
      <p:ext uri="{BB962C8B-B14F-4D97-AF65-F5344CB8AC3E}">
        <p14:creationId xmlns:p14="http://schemas.microsoft.com/office/powerpoint/2010/main" val="25853056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41D3CD-1138-40C8-800F-19E1A9C9276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66534DF-F2F9-5C5C-A534-B058B20E1C71}"/>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0C47610-170E-B9A6-DBC4-792F51C01799}"/>
              </a:ext>
            </a:extLst>
          </p:cNvPr>
          <p:cNvSpPr>
            <a:spLocks noGrp="1"/>
          </p:cNvSpPr>
          <p:nvPr>
            <p:ph type="dt" sz="half" idx="10"/>
          </p:nvPr>
        </p:nvSpPr>
        <p:spPr/>
        <p:txBody>
          <a:bodyPr/>
          <a:lstStyle/>
          <a:p>
            <a:fld id="{9EFC8F75-E614-42D9-AFF7-C64A66731BD8}" type="datetimeFigureOut">
              <a:rPr lang="en-GB" smtClean="0"/>
              <a:t>07/11/2026</a:t>
            </a:fld>
            <a:endParaRPr lang="en-GB"/>
          </a:p>
        </p:txBody>
      </p:sp>
      <p:sp>
        <p:nvSpPr>
          <p:cNvPr id="5" name="Footer Placeholder 4">
            <a:extLst>
              <a:ext uri="{FF2B5EF4-FFF2-40B4-BE49-F238E27FC236}">
                <a16:creationId xmlns:a16="http://schemas.microsoft.com/office/drawing/2014/main" id="{AB2EDC53-DD78-0423-E191-DCE4726084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AB9AF4-3BEA-EB0E-089C-949FC3425FDE}"/>
              </a:ext>
            </a:extLst>
          </p:cNvPr>
          <p:cNvSpPr>
            <a:spLocks noGrp="1"/>
          </p:cNvSpPr>
          <p:nvPr>
            <p:ph type="sldNum" sz="quarter" idx="12"/>
          </p:nvPr>
        </p:nvSpPr>
        <p:spPr/>
        <p:txBody>
          <a:bodyPr/>
          <a:lstStyle/>
          <a:p>
            <a:fld id="{071AEEDC-74FF-439F-9E08-B78F567ECDE5}" type="slidenum">
              <a:rPr lang="en-GB" smtClean="0"/>
              <a:t>‹#›</a:t>
            </a:fld>
            <a:endParaRPr lang="en-GB"/>
          </a:p>
        </p:txBody>
      </p:sp>
    </p:spTree>
    <p:extLst>
      <p:ext uri="{BB962C8B-B14F-4D97-AF65-F5344CB8AC3E}">
        <p14:creationId xmlns:p14="http://schemas.microsoft.com/office/powerpoint/2010/main" val="164020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81C17-1C42-53A6-D2F3-7846AE6389F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81D207B-AF98-5F4B-B249-4A4CE359C4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840B569-11FC-6EDD-FE03-3ED59B0AC40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82FC99B-317F-3023-0999-1EBFC18D7230}"/>
              </a:ext>
            </a:extLst>
          </p:cNvPr>
          <p:cNvSpPr>
            <a:spLocks noGrp="1"/>
          </p:cNvSpPr>
          <p:nvPr>
            <p:ph type="dt" sz="half" idx="10"/>
          </p:nvPr>
        </p:nvSpPr>
        <p:spPr/>
        <p:txBody>
          <a:bodyPr/>
          <a:lstStyle/>
          <a:p>
            <a:fld id="{9EFC8F75-E614-42D9-AFF7-C64A66731BD8}" type="datetimeFigureOut">
              <a:rPr lang="en-GB" smtClean="0"/>
              <a:t>07/11/2026</a:t>
            </a:fld>
            <a:endParaRPr lang="en-GB"/>
          </a:p>
        </p:txBody>
      </p:sp>
      <p:sp>
        <p:nvSpPr>
          <p:cNvPr id="6" name="Footer Placeholder 5">
            <a:extLst>
              <a:ext uri="{FF2B5EF4-FFF2-40B4-BE49-F238E27FC236}">
                <a16:creationId xmlns:a16="http://schemas.microsoft.com/office/drawing/2014/main" id="{B6E202AC-6C1B-35F6-B723-488A55E270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4240C4-85CF-5B94-4DE0-BAD5C99A378A}"/>
              </a:ext>
            </a:extLst>
          </p:cNvPr>
          <p:cNvSpPr>
            <a:spLocks noGrp="1"/>
          </p:cNvSpPr>
          <p:nvPr>
            <p:ph type="sldNum" sz="quarter" idx="12"/>
          </p:nvPr>
        </p:nvSpPr>
        <p:spPr/>
        <p:txBody>
          <a:bodyPr/>
          <a:lstStyle/>
          <a:p>
            <a:fld id="{071AEEDC-74FF-439F-9E08-B78F567ECDE5}" type="slidenum">
              <a:rPr lang="en-GB" smtClean="0"/>
              <a:t>‹#›</a:t>
            </a:fld>
            <a:endParaRPr lang="en-GB"/>
          </a:p>
        </p:txBody>
      </p:sp>
    </p:spTree>
    <p:extLst>
      <p:ext uri="{BB962C8B-B14F-4D97-AF65-F5344CB8AC3E}">
        <p14:creationId xmlns:p14="http://schemas.microsoft.com/office/powerpoint/2010/main" val="33735058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2929D-B2B3-151E-F4C0-A1DCF2455CF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B3EA588-BEAE-14FF-723D-1A9948A5EB4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5172F67-CE92-FD3B-98DD-690728265F3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D75BDBB-6508-2FD5-AE53-58FD50E650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F180400-61C5-6D48-7553-65800DBBE72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295B44B-B0DD-DF1E-41BD-D14E23FC5FE3}"/>
              </a:ext>
            </a:extLst>
          </p:cNvPr>
          <p:cNvSpPr>
            <a:spLocks noGrp="1"/>
          </p:cNvSpPr>
          <p:nvPr>
            <p:ph type="dt" sz="half" idx="10"/>
          </p:nvPr>
        </p:nvSpPr>
        <p:spPr/>
        <p:txBody>
          <a:bodyPr/>
          <a:lstStyle/>
          <a:p>
            <a:fld id="{9EFC8F75-E614-42D9-AFF7-C64A66731BD8}" type="datetimeFigureOut">
              <a:rPr lang="en-GB" smtClean="0"/>
              <a:t>07/11/2026</a:t>
            </a:fld>
            <a:endParaRPr lang="en-GB"/>
          </a:p>
        </p:txBody>
      </p:sp>
      <p:sp>
        <p:nvSpPr>
          <p:cNvPr id="8" name="Footer Placeholder 7">
            <a:extLst>
              <a:ext uri="{FF2B5EF4-FFF2-40B4-BE49-F238E27FC236}">
                <a16:creationId xmlns:a16="http://schemas.microsoft.com/office/drawing/2014/main" id="{F29B09A7-E414-D21B-83A6-0EA1A70A192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D72C61E-1AF0-552E-4BDD-1B45D29FB2C3}"/>
              </a:ext>
            </a:extLst>
          </p:cNvPr>
          <p:cNvSpPr>
            <a:spLocks noGrp="1"/>
          </p:cNvSpPr>
          <p:nvPr>
            <p:ph type="sldNum" sz="quarter" idx="12"/>
          </p:nvPr>
        </p:nvSpPr>
        <p:spPr/>
        <p:txBody>
          <a:bodyPr/>
          <a:lstStyle/>
          <a:p>
            <a:fld id="{071AEEDC-74FF-439F-9E08-B78F567ECDE5}" type="slidenum">
              <a:rPr lang="en-GB" smtClean="0"/>
              <a:t>‹#›</a:t>
            </a:fld>
            <a:endParaRPr lang="en-GB"/>
          </a:p>
        </p:txBody>
      </p:sp>
    </p:spTree>
    <p:extLst>
      <p:ext uri="{BB962C8B-B14F-4D97-AF65-F5344CB8AC3E}">
        <p14:creationId xmlns:p14="http://schemas.microsoft.com/office/powerpoint/2010/main" val="903349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6E6F4-BFC3-6F44-CE86-56180949CA1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42C2F4A-36A0-FF42-2845-0AA55CD403F3}"/>
              </a:ext>
            </a:extLst>
          </p:cNvPr>
          <p:cNvSpPr>
            <a:spLocks noGrp="1"/>
          </p:cNvSpPr>
          <p:nvPr>
            <p:ph type="dt" sz="half" idx="10"/>
          </p:nvPr>
        </p:nvSpPr>
        <p:spPr/>
        <p:txBody>
          <a:bodyPr/>
          <a:lstStyle/>
          <a:p>
            <a:fld id="{9EFC8F75-E614-42D9-AFF7-C64A66731BD8}" type="datetimeFigureOut">
              <a:rPr lang="en-GB" smtClean="0"/>
              <a:t>07/11/2026</a:t>
            </a:fld>
            <a:endParaRPr lang="en-GB"/>
          </a:p>
        </p:txBody>
      </p:sp>
      <p:sp>
        <p:nvSpPr>
          <p:cNvPr id="4" name="Footer Placeholder 3">
            <a:extLst>
              <a:ext uri="{FF2B5EF4-FFF2-40B4-BE49-F238E27FC236}">
                <a16:creationId xmlns:a16="http://schemas.microsoft.com/office/drawing/2014/main" id="{246B6347-B88D-2948-8DE4-AC2519C2E92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BC477FD3-5B03-C4A0-AC02-F92C4448749F}"/>
              </a:ext>
            </a:extLst>
          </p:cNvPr>
          <p:cNvSpPr>
            <a:spLocks noGrp="1"/>
          </p:cNvSpPr>
          <p:nvPr>
            <p:ph type="sldNum" sz="quarter" idx="12"/>
          </p:nvPr>
        </p:nvSpPr>
        <p:spPr/>
        <p:txBody>
          <a:bodyPr/>
          <a:lstStyle/>
          <a:p>
            <a:fld id="{071AEEDC-74FF-439F-9E08-B78F567ECDE5}" type="slidenum">
              <a:rPr lang="en-GB" smtClean="0"/>
              <a:t>‹#›</a:t>
            </a:fld>
            <a:endParaRPr lang="en-GB"/>
          </a:p>
        </p:txBody>
      </p:sp>
    </p:spTree>
    <p:extLst>
      <p:ext uri="{BB962C8B-B14F-4D97-AF65-F5344CB8AC3E}">
        <p14:creationId xmlns:p14="http://schemas.microsoft.com/office/powerpoint/2010/main" val="2841031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E9F680C-7C49-0E41-F3B9-325427746A1B}"/>
              </a:ext>
            </a:extLst>
          </p:cNvPr>
          <p:cNvSpPr>
            <a:spLocks noGrp="1"/>
          </p:cNvSpPr>
          <p:nvPr>
            <p:ph type="dt" sz="half" idx="10"/>
          </p:nvPr>
        </p:nvSpPr>
        <p:spPr/>
        <p:txBody>
          <a:bodyPr/>
          <a:lstStyle/>
          <a:p>
            <a:fld id="{9EFC8F75-E614-42D9-AFF7-C64A66731BD8}" type="datetimeFigureOut">
              <a:rPr lang="en-GB" smtClean="0"/>
              <a:t>07/11/2026</a:t>
            </a:fld>
            <a:endParaRPr lang="en-GB"/>
          </a:p>
        </p:txBody>
      </p:sp>
      <p:sp>
        <p:nvSpPr>
          <p:cNvPr id="3" name="Footer Placeholder 2">
            <a:extLst>
              <a:ext uri="{FF2B5EF4-FFF2-40B4-BE49-F238E27FC236}">
                <a16:creationId xmlns:a16="http://schemas.microsoft.com/office/drawing/2014/main" id="{DF46AB6C-A4C5-0B92-68EB-94987E44F25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6C6AB06-4ED2-9074-B131-34E6523189A6}"/>
              </a:ext>
            </a:extLst>
          </p:cNvPr>
          <p:cNvSpPr>
            <a:spLocks noGrp="1"/>
          </p:cNvSpPr>
          <p:nvPr>
            <p:ph type="sldNum" sz="quarter" idx="12"/>
          </p:nvPr>
        </p:nvSpPr>
        <p:spPr/>
        <p:txBody>
          <a:bodyPr/>
          <a:lstStyle/>
          <a:p>
            <a:fld id="{071AEEDC-74FF-439F-9E08-B78F567ECDE5}" type="slidenum">
              <a:rPr lang="en-GB" smtClean="0"/>
              <a:t>‹#›</a:t>
            </a:fld>
            <a:endParaRPr lang="en-GB"/>
          </a:p>
        </p:txBody>
      </p:sp>
    </p:spTree>
    <p:extLst>
      <p:ext uri="{BB962C8B-B14F-4D97-AF65-F5344CB8AC3E}">
        <p14:creationId xmlns:p14="http://schemas.microsoft.com/office/powerpoint/2010/main" val="40082232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99F11-1167-2C02-327C-09EF12548BF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B9929D3-5DCB-EFB7-FE82-DBECC86746D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5C4D5A0-14D8-2FCB-DC26-EC5F7A4C7F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E37076-0A95-216A-4841-3FF5D66354CB}"/>
              </a:ext>
            </a:extLst>
          </p:cNvPr>
          <p:cNvSpPr>
            <a:spLocks noGrp="1"/>
          </p:cNvSpPr>
          <p:nvPr>
            <p:ph type="dt" sz="half" idx="10"/>
          </p:nvPr>
        </p:nvSpPr>
        <p:spPr/>
        <p:txBody>
          <a:bodyPr/>
          <a:lstStyle/>
          <a:p>
            <a:fld id="{9EFC8F75-E614-42D9-AFF7-C64A66731BD8}" type="datetimeFigureOut">
              <a:rPr lang="en-GB" smtClean="0"/>
              <a:t>07/11/2026</a:t>
            </a:fld>
            <a:endParaRPr lang="en-GB"/>
          </a:p>
        </p:txBody>
      </p:sp>
      <p:sp>
        <p:nvSpPr>
          <p:cNvPr id="6" name="Footer Placeholder 5">
            <a:extLst>
              <a:ext uri="{FF2B5EF4-FFF2-40B4-BE49-F238E27FC236}">
                <a16:creationId xmlns:a16="http://schemas.microsoft.com/office/drawing/2014/main" id="{6201E46E-A517-C713-66E6-CBEDC79082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996221-AFAF-32DB-8176-133B193D7309}"/>
              </a:ext>
            </a:extLst>
          </p:cNvPr>
          <p:cNvSpPr>
            <a:spLocks noGrp="1"/>
          </p:cNvSpPr>
          <p:nvPr>
            <p:ph type="sldNum" sz="quarter" idx="12"/>
          </p:nvPr>
        </p:nvSpPr>
        <p:spPr/>
        <p:txBody>
          <a:bodyPr/>
          <a:lstStyle/>
          <a:p>
            <a:fld id="{071AEEDC-74FF-439F-9E08-B78F567ECDE5}" type="slidenum">
              <a:rPr lang="en-GB" smtClean="0"/>
              <a:t>‹#›</a:t>
            </a:fld>
            <a:endParaRPr lang="en-GB"/>
          </a:p>
        </p:txBody>
      </p:sp>
    </p:spTree>
    <p:extLst>
      <p:ext uri="{BB962C8B-B14F-4D97-AF65-F5344CB8AC3E}">
        <p14:creationId xmlns:p14="http://schemas.microsoft.com/office/powerpoint/2010/main" val="35610445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89991F-950D-4A54-7006-7C418777B71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76E2A9-983C-58E3-6123-E5C88DE2D4FD}"/>
              </a:ext>
            </a:extLst>
          </p:cNvPr>
          <p:cNvSpPr>
            <a:spLocks noGrp="1" noChangeAspect="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D450B34-9260-ED0D-0D63-C0F81FCD34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464545E-E75A-484D-3FE4-1EF1CA28A7B0}"/>
              </a:ext>
            </a:extLst>
          </p:cNvPr>
          <p:cNvSpPr>
            <a:spLocks noGrp="1"/>
          </p:cNvSpPr>
          <p:nvPr>
            <p:ph type="dt" sz="half" idx="10"/>
          </p:nvPr>
        </p:nvSpPr>
        <p:spPr/>
        <p:txBody>
          <a:bodyPr/>
          <a:lstStyle/>
          <a:p>
            <a:fld id="{9EFC8F75-E614-42D9-AFF7-C64A66731BD8}" type="datetimeFigureOut">
              <a:rPr lang="en-GB" smtClean="0"/>
              <a:t>07/11/2026</a:t>
            </a:fld>
            <a:endParaRPr lang="en-GB"/>
          </a:p>
        </p:txBody>
      </p:sp>
      <p:sp>
        <p:nvSpPr>
          <p:cNvPr id="6" name="Footer Placeholder 5">
            <a:extLst>
              <a:ext uri="{FF2B5EF4-FFF2-40B4-BE49-F238E27FC236}">
                <a16:creationId xmlns:a16="http://schemas.microsoft.com/office/drawing/2014/main" id="{2BD15BE4-2A10-6C13-8DCD-7F02252441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54F8DBD-8504-2878-05F0-F2D1F9A73D86}"/>
              </a:ext>
            </a:extLst>
          </p:cNvPr>
          <p:cNvSpPr>
            <a:spLocks noGrp="1"/>
          </p:cNvSpPr>
          <p:nvPr>
            <p:ph type="sldNum" sz="quarter" idx="12"/>
          </p:nvPr>
        </p:nvSpPr>
        <p:spPr/>
        <p:txBody>
          <a:bodyPr/>
          <a:lstStyle/>
          <a:p>
            <a:fld id="{071AEEDC-74FF-439F-9E08-B78F567ECDE5}" type="slidenum">
              <a:rPr lang="en-GB" smtClean="0"/>
              <a:t>‹#›</a:t>
            </a:fld>
            <a:endParaRPr lang="en-GB"/>
          </a:p>
        </p:txBody>
      </p:sp>
    </p:spTree>
    <p:extLst>
      <p:ext uri="{BB962C8B-B14F-4D97-AF65-F5344CB8AC3E}">
        <p14:creationId xmlns:p14="http://schemas.microsoft.com/office/powerpoint/2010/main" val="20463412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09F09-4247-437B-196D-B41DB571A52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55C3F4-AEED-CA51-B7CF-26C2553AAF3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AEFFDB-EB6E-779E-F2AB-263017D519D7}"/>
              </a:ext>
            </a:extLst>
          </p:cNvPr>
          <p:cNvSpPr>
            <a:spLocks noGrp="1"/>
          </p:cNvSpPr>
          <p:nvPr>
            <p:ph type="dt" sz="half" idx="10"/>
          </p:nvPr>
        </p:nvSpPr>
        <p:spPr/>
        <p:txBody>
          <a:bodyPr/>
          <a:lstStyle/>
          <a:p>
            <a:fld id="{9EFC8F75-E614-42D9-AFF7-C64A66731BD8}" type="datetimeFigureOut">
              <a:rPr lang="en-GB" smtClean="0"/>
              <a:t>07/11/2026</a:t>
            </a:fld>
            <a:endParaRPr lang="en-GB"/>
          </a:p>
        </p:txBody>
      </p:sp>
      <p:sp>
        <p:nvSpPr>
          <p:cNvPr id="5" name="Footer Placeholder 4">
            <a:extLst>
              <a:ext uri="{FF2B5EF4-FFF2-40B4-BE49-F238E27FC236}">
                <a16:creationId xmlns:a16="http://schemas.microsoft.com/office/drawing/2014/main" id="{8E7281B1-DD19-F4EB-EA64-20C9EA6566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5DC526E-237E-3196-B617-9D1A171771B3}"/>
              </a:ext>
            </a:extLst>
          </p:cNvPr>
          <p:cNvSpPr>
            <a:spLocks noGrp="1"/>
          </p:cNvSpPr>
          <p:nvPr>
            <p:ph type="sldNum" sz="quarter" idx="12"/>
          </p:nvPr>
        </p:nvSpPr>
        <p:spPr/>
        <p:txBody>
          <a:bodyPr/>
          <a:lstStyle/>
          <a:p>
            <a:fld id="{071AEEDC-74FF-439F-9E08-B78F567ECDE5}" type="slidenum">
              <a:rPr lang="en-GB" smtClean="0"/>
              <a:t>‹#›</a:t>
            </a:fld>
            <a:endParaRPr lang="en-GB"/>
          </a:p>
        </p:txBody>
      </p:sp>
    </p:spTree>
    <p:extLst>
      <p:ext uri="{BB962C8B-B14F-4D97-AF65-F5344CB8AC3E}">
        <p14:creationId xmlns:p14="http://schemas.microsoft.com/office/powerpoint/2010/main" val="32469692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611BDE8-743E-E9CD-CE2A-1F366F4E872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A1EEE25-345E-C8E2-2595-5958B87590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33AD12-9B80-B410-69DA-B087E9E41CFC}"/>
              </a:ext>
            </a:extLst>
          </p:cNvPr>
          <p:cNvSpPr>
            <a:spLocks noGrp="1"/>
          </p:cNvSpPr>
          <p:nvPr>
            <p:ph type="dt" sz="half" idx="10"/>
          </p:nvPr>
        </p:nvSpPr>
        <p:spPr/>
        <p:txBody>
          <a:bodyPr/>
          <a:lstStyle/>
          <a:p>
            <a:fld id="{9EFC8F75-E614-42D9-AFF7-C64A66731BD8}" type="datetimeFigureOut">
              <a:rPr lang="en-GB" smtClean="0"/>
              <a:t>07/11/2026</a:t>
            </a:fld>
            <a:endParaRPr lang="en-GB"/>
          </a:p>
        </p:txBody>
      </p:sp>
      <p:sp>
        <p:nvSpPr>
          <p:cNvPr id="5" name="Footer Placeholder 4">
            <a:extLst>
              <a:ext uri="{FF2B5EF4-FFF2-40B4-BE49-F238E27FC236}">
                <a16:creationId xmlns:a16="http://schemas.microsoft.com/office/drawing/2014/main" id="{877E17F2-3671-3CE5-E44B-98876FE3825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422673D-5D25-E243-E44E-F0F7E82ECC19}"/>
              </a:ext>
            </a:extLst>
          </p:cNvPr>
          <p:cNvSpPr>
            <a:spLocks noGrp="1"/>
          </p:cNvSpPr>
          <p:nvPr>
            <p:ph type="sldNum" sz="quarter" idx="12"/>
          </p:nvPr>
        </p:nvSpPr>
        <p:spPr/>
        <p:txBody>
          <a:bodyPr/>
          <a:lstStyle/>
          <a:p>
            <a:fld id="{071AEEDC-74FF-439F-9E08-B78F567ECDE5}" type="slidenum">
              <a:rPr lang="en-GB" smtClean="0"/>
              <a:t>‹#›</a:t>
            </a:fld>
            <a:endParaRPr lang="en-GB"/>
          </a:p>
        </p:txBody>
      </p:sp>
    </p:spTree>
    <p:extLst>
      <p:ext uri="{BB962C8B-B14F-4D97-AF65-F5344CB8AC3E}">
        <p14:creationId xmlns:p14="http://schemas.microsoft.com/office/powerpoint/2010/main" val="38151902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BEC2F89-8DCB-76CA-CE07-5A5332E1F3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54F736-FD57-6613-4A51-CA66AEF697B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CA214C9-33E7-CA16-CD0E-16B888D7175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EFC8F75-E614-42D9-AFF7-C64A66731BD8}" type="datetimeFigureOut">
              <a:rPr lang="en-GB" smtClean="0"/>
              <a:t>07/11/2026</a:t>
            </a:fld>
            <a:endParaRPr lang="en-GB"/>
          </a:p>
        </p:txBody>
      </p:sp>
      <p:sp>
        <p:nvSpPr>
          <p:cNvPr id="5" name="Footer Placeholder 4">
            <a:extLst>
              <a:ext uri="{FF2B5EF4-FFF2-40B4-BE49-F238E27FC236}">
                <a16:creationId xmlns:a16="http://schemas.microsoft.com/office/drawing/2014/main" id="{BDEF54CB-7EF0-6BDD-B08C-AACE9DA578B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3CFB6EB9-E743-60BD-4999-9AFEA3A230B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71AEEDC-74FF-439F-9E08-B78F567ECDE5}" type="slidenum">
              <a:rPr lang="en-GB" smtClean="0"/>
              <a:t>‹#›</a:t>
            </a:fld>
            <a:endParaRPr lang="en-GB"/>
          </a:p>
        </p:txBody>
      </p:sp>
    </p:spTree>
    <p:extLst>
      <p:ext uri="{BB962C8B-B14F-4D97-AF65-F5344CB8AC3E}">
        <p14:creationId xmlns:p14="http://schemas.microsoft.com/office/powerpoint/2010/main" val="612906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4.svg"/></Relationships>
</file>

<file path=ppt/slides/_rels/slide5.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2.xml"/><Relationship Id="rId5" Type="http://schemas.openxmlformats.org/officeDocument/2006/relationships/image" Target="../media/image4.svg"/><Relationship Id="rId4" Type="http://schemas.openxmlformats.org/officeDocument/2006/relationships/image" Target="../media/image9.jpg"/></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7" Type="http://schemas.openxmlformats.org/officeDocument/2006/relationships/image" Target="../media/image4.svg"/><Relationship Id="rId2" Type="http://schemas.openxmlformats.org/officeDocument/2006/relationships/image" Target="../media/image10.jpg"/><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Hand with red strings">
            <a:extLst>
              <a:ext uri="{FF2B5EF4-FFF2-40B4-BE49-F238E27FC236}">
                <a16:creationId xmlns:a16="http://schemas.microsoft.com/office/drawing/2014/main" id="{5662480B-7984-7AB8-1C71-E73A319155C4}"/>
              </a:ext>
            </a:extLst>
          </p:cNvPr>
          <p:cNvPicPr>
            <a:picLocks noChangeAspect="1"/>
          </p:cNvPicPr>
          <p:nvPr/>
        </p:nvPicPr>
        <p:blipFill>
          <a:blip r:embed="rId2"/>
          <a:srcRect r="15627" b="-1"/>
          <a:stretch>
            <a:fillRect/>
          </a:stretch>
        </p:blipFill>
        <p:spPr>
          <a:xfrm>
            <a:off x="3523488" y="0"/>
            <a:ext cx="8668512" cy="6857990"/>
          </a:xfrm>
          <a:prstGeom prst="rect">
            <a:avLst/>
          </a:prstGeom>
        </p:spPr>
      </p:pic>
      <p:sp>
        <p:nvSpPr>
          <p:cNvPr id="23" name="Rectangle 22">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79888C20-71D7-F642-7934-B78CA7AD9780}"/>
              </a:ext>
            </a:extLst>
          </p:cNvPr>
          <p:cNvSpPr>
            <a:spLocks noGrp="1"/>
          </p:cNvSpPr>
          <p:nvPr>
            <p:ph type="ctrTitle"/>
          </p:nvPr>
        </p:nvSpPr>
        <p:spPr>
          <a:xfrm>
            <a:off x="477980" y="1122363"/>
            <a:ext cx="5176586" cy="3204134"/>
          </a:xfrm>
        </p:spPr>
        <p:txBody>
          <a:bodyPr anchor="b">
            <a:normAutofit/>
          </a:bodyPr>
          <a:lstStyle/>
          <a:p>
            <a:pPr algn="l"/>
            <a:r>
              <a:rPr lang="en-GB" sz="4800" dirty="0">
                <a:solidFill>
                  <a:schemeClr val="bg1"/>
                </a:solidFill>
              </a:rPr>
              <a:t>Forming an ethical position: 1</a:t>
            </a:r>
          </a:p>
        </p:txBody>
      </p:sp>
      <p:sp>
        <p:nvSpPr>
          <p:cNvPr id="3" name="Subtitle 2">
            <a:extLst>
              <a:ext uri="{FF2B5EF4-FFF2-40B4-BE49-F238E27FC236}">
                <a16:creationId xmlns:a16="http://schemas.microsoft.com/office/drawing/2014/main" id="{AA9273BF-F228-5A4B-1786-B36FD7E436B2}"/>
              </a:ext>
            </a:extLst>
          </p:cNvPr>
          <p:cNvSpPr>
            <a:spLocks noGrp="1"/>
          </p:cNvSpPr>
          <p:nvPr>
            <p:ph type="subTitle" idx="1"/>
          </p:nvPr>
        </p:nvSpPr>
        <p:spPr>
          <a:xfrm>
            <a:off x="477980" y="4872922"/>
            <a:ext cx="4023359" cy="1208141"/>
          </a:xfrm>
        </p:spPr>
        <p:txBody>
          <a:bodyPr>
            <a:normAutofit/>
          </a:bodyPr>
          <a:lstStyle/>
          <a:p>
            <a:pPr algn="l"/>
            <a:endParaRPr lang="en-GB" sz="2000">
              <a:solidFill>
                <a:schemeClr val="bg1"/>
              </a:solidFill>
            </a:endParaRPr>
          </a:p>
        </p:txBody>
      </p:sp>
      <p:sp>
        <p:nvSpPr>
          <p:cNvPr id="25" name="Rectangle 24">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7" name="Rectangle 26">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Graphic 7">
            <a:extLst>
              <a:ext uri="{FF2B5EF4-FFF2-40B4-BE49-F238E27FC236}">
                <a16:creationId xmlns:a16="http://schemas.microsoft.com/office/drawing/2014/main" id="{9A82FF3A-5A39-10F5-9F06-FDA65F7226A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930306" y="5889177"/>
            <a:ext cx="2040978" cy="645879"/>
          </a:xfrm>
          <a:prstGeom prst="rect">
            <a:avLst/>
          </a:prstGeom>
        </p:spPr>
      </p:pic>
    </p:spTree>
    <p:extLst>
      <p:ext uri="{BB962C8B-B14F-4D97-AF65-F5344CB8AC3E}">
        <p14:creationId xmlns:p14="http://schemas.microsoft.com/office/powerpoint/2010/main" val="273372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FF42B6-CE0E-B04C-6003-AA7AD5610F28}"/>
              </a:ext>
            </a:extLst>
          </p:cNvPr>
          <p:cNvSpPr>
            <a:spLocks noGrp="1"/>
          </p:cNvSpPr>
          <p:nvPr>
            <p:ph type="title"/>
          </p:nvPr>
        </p:nvSpPr>
        <p:spPr>
          <a:xfrm>
            <a:off x="925853" y="2588505"/>
            <a:ext cx="3234466" cy="3474364"/>
          </a:xfrm>
        </p:spPr>
        <p:txBody>
          <a:bodyPr vert="horz" lIns="91440" tIns="45720" rIns="91440" bIns="45720" rtlCol="0" anchor="t">
            <a:normAutofit fontScale="90000"/>
          </a:bodyPr>
          <a:lstStyle/>
          <a:p>
            <a:r>
              <a:rPr lang="en-US" sz="3600" kern="1200" dirty="0">
                <a:solidFill>
                  <a:schemeClr val="tx1"/>
                </a:solidFill>
                <a:latin typeface="+mj-lt"/>
                <a:ea typeface="+mj-ea"/>
                <a:cs typeface="+mj-cs"/>
              </a:rPr>
              <a:t>How and why should I form an ethical position?</a:t>
            </a:r>
            <a:br>
              <a:rPr lang="en-US" sz="3600" kern="1200" dirty="0">
                <a:solidFill>
                  <a:schemeClr val="tx1"/>
                </a:solidFill>
                <a:latin typeface="+mj-lt"/>
                <a:ea typeface="+mj-ea"/>
                <a:cs typeface="+mj-cs"/>
              </a:rPr>
            </a:br>
            <a:br>
              <a:rPr lang="en-US" sz="3600" kern="1200" dirty="0">
                <a:solidFill>
                  <a:schemeClr val="tx1"/>
                </a:solidFill>
                <a:latin typeface="+mj-lt"/>
                <a:ea typeface="+mj-ea"/>
                <a:cs typeface="+mj-cs"/>
              </a:rPr>
            </a:br>
            <a:br>
              <a:rPr lang="en-US" sz="3600" kern="1200" dirty="0">
                <a:solidFill>
                  <a:schemeClr val="tx1"/>
                </a:solidFill>
                <a:latin typeface="+mj-lt"/>
                <a:ea typeface="+mj-ea"/>
                <a:cs typeface="+mj-cs"/>
              </a:rPr>
            </a:br>
            <a:br>
              <a:rPr lang="en-US" sz="3600" kern="1200" dirty="0">
                <a:solidFill>
                  <a:schemeClr val="tx1"/>
                </a:solidFill>
                <a:latin typeface="+mj-lt"/>
                <a:ea typeface="+mj-ea"/>
                <a:cs typeface="+mj-cs"/>
              </a:rPr>
            </a:br>
            <a:endParaRPr lang="en-US" sz="3600" kern="1200" dirty="0">
              <a:solidFill>
                <a:schemeClr val="tx1"/>
              </a:solidFill>
              <a:latin typeface="+mj-lt"/>
              <a:ea typeface="+mj-ea"/>
              <a:cs typeface="+mj-cs"/>
            </a:endParaRPr>
          </a:p>
        </p:txBody>
      </p:sp>
      <p:cxnSp>
        <p:nvCxnSpPr>
          <p:cNvPr id="21" name="Straight Connector 20">
            <a:extLst>
              <a:ext uri="{FF2B5EF4-FFF2-40B4-BE49-F238E27FC236}">
                <a16:creationId xmlns:a16="http://schemas.microsoft.com/office/drawing/2014/main" id="{33193FD5-6A49-7562-EA76-F15D42E1580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5" name="Content Placeholder 4">
            <a:extLst>
              <a:ext uri="{FF2B5EF4-FFF2-40B4-BE49-F238E27FC236}">
                <a16:creationId xmlns:a16="http://schemas.microsoft.com/office/drawing/2014/main" id="{6EAB471F-9419-D345-BACF-5F17365497A2}"/>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l="4718" r="8611" b="-1"/>
          <a:stretch>
            <a:fillRect/>
          </a:stretch>
        </p:blipFill>
        <p:spPr>
          <a:xfrm>
            <a:off x="5803121" y="815009"/>
            <a:ext cx="4336161" cy="5247860"/>
          </a:xfrm>
          <a:prstGeom prst="rect">
            <a:avLst/>
          </a:prstGeom>
        </p:spPr>
      </p:pic>
      <p:sp>
        <p:nvSpPr>
          <p:cNvPr id="6" name="TextBox 5">
            <a:extLst>
              <a:ext uri="{FF2B5EF4-FFF2-40B4-BE49-F238E27FC236}">
                <a16:creationId xmlns:a16="http://schemas.microsoft.com/office/drawing/2014/main" id="{C161E92D-6A4A-D755-8794-33344530B2E8}"/>
              </a:ext>
            </a:extLst>
          </p:cNvPr>
          <p:cNvSpPr txBox="1"/>
          <p:nvPr/>
        </p:nvSpPr>
        <p:spPr>
          <a:xfrm>
            <a:off x="5906814" y="6062869"/>
            <a:ext cx="5307724" cy="646331"/>
          </a:xfrm>
          <a:prstGeom prst="rect">
            <a:avLst/>
          </a:prstGeom>
          <a:noFill/>
        </p:spPr>
        <p:txBody>
          <a:bodyPr wrap="square" rtlCol="0">
            <a:spAutoFit/>
          </a:bodyPr>
          <a:lstStyle/>
          <a:p>
            <a:r>
              <a:rPr lang="en-GB" dirty="0"/>
              <a:t>Thanks to ICS Addis Ababa for the inquiry designer to create this image</a:t>
            </a:r>
          </a:p>
        </p:txBody>
      </p:sp>
      <p:pic>
        <p:nvPicPr>
          <p:cNvPr id="8" name="Graphic 7">
            <a:extLst>
              <a:ext uri="{FF2B5EF4-FFF2-40B4-BE49-F238E27FC236}">
                <a16:creationId xmlns:a16="http://schemas.microsoft.com/office/drawing/2014/main" id="{0B87D774-71F3-3874-F381-A2CDC497445F}"/>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8941" y="6249581"/>
            <a:ext cx="1452398" cy="459619"/>
          </a:xfrm>
          <a:prstGeom prst="rect">
            <a:avLst/>
          </a:prstGeom>
        </p:spPr>
      </p:pic>
    </p:spTree>
    <p:extLst>
      <p:ext uri="{BB962C8B-B14F-4D97-AF65-F5344CB8AC3E}">
        <p14:creationId xmlns:p14="http://schemas.microsoft.com/office/powerpoint/2010/main" val="1582819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5A1A2B94-D273-8640-A3FA-2ACD0B4602A0}"/>
              </a:ext>
            </a:extLst>
          </p:cNvPr>
          <p:cNvPicPr>
            <a:picLocks noGrp="1" noChangeAspect="1"/>
          </p:cNvPicPr>
          <p:nvPr>
            <p:ph idx="1"/>
          </p:nvPr>
        </p:nvPicPr>
        <p:blipFill>
          <a:blip r:embed="rId3"/>
          <a:srcRect l="391"/>
          <a:stretch>
            <a:fillRect/>
          </a:stretch>
        </p:blipFill>
        <p:spPr>
          <a:xfrm>
            <a:off x="-6588" y="10"/>
            <a:ext cx="12198588" cy="6857990"/>
          </a:xfrm>
          <a:prstGeom prst="rect">
            <a:avLst/>
          </a:prstGeom>
        </p:spPr>
      </p:pic>
      <p:pic>
        <p:nvPicPr>
          <p:cNvPr id="6" name="Graphic 5">
            <a:extLst>
              <a:ext uri="{FF2B5EF4-FFF2-40B4-BE49-F238E27FC236}">
                <a16:creationId xmlns:a16="http://schemas.microsoft.com/office/drawing/2014/main" id="{B6B3FBE5-C314-BC51-D39F-5B9819B2DB1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8941" y="6249581"/>
            <a:ext cx="1452398" cy="459619"/>
          </a:xfrm>
          <a:prstGeom prst="rect">
            <a:avLst/>
          </a:prstGeom>
        </p:spPr>
      </p:pic>
    </p:spTree>
    <p:extLst>
      <p:ext uri="{BB962C8B-B14F-4D97-AF65-F5344CB8AC3E}">
        <p14:creationId xmlns:p14="http://schemas.microsoft.com/office/powerpoint/2010/main" val="12739962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B11F60-1BB1-EF01-CF35-D1FA166301F0}"/>
              </a:ext>
            </a:extLst>
          </p:cNvPr>
          <p:cNvSpPr>
            <a:spLocks noGrp="1"/>
          </p:cNvSpPr>
          <p:nvPr>
            <p:ph type="title"/>
          </p:nvPr>
        </p:nvSpPr>
        <p:spPr>
          <a:xfrm>
            <a:off x="762002" y="5074446"/>
            <a:ext cx="7022982" cy="1153718"/>
          </a:xfrm>
        </p:spPr>
        <p:txBody>
          <a:bodyPr vert="horz" lIns="91440" tIns="45720" rIns="91440" bIns="45720" rtlCol="0">
            <a:normAutofit/>
          </a:bodyPr>
          <a:lstStyle/>
          <a:p>
            <a:r>
              <a:rPr lang="en-US" sz="3600" kern="1200" dirty="0">
                <a:solidFill>
                  <a:schemeClr val="tx1"/>
                </a:solidFill>
                <a:latin typeface="+mj-lt"/>
                <a:ea typeface="+mj-ea"/>
                <a:cs typeface="+mj-cs"/>
              </a:rPr>
              <a:t>Talk through what you see</a:t>
            </a:r>
          </a:p>
        </p:txBody>
      </p:sp>
      <p:pic>
        <p:nvPicPr>
          <p:cNvPr id="4" name="Content Placeholder 3">
            <a:extLst>
              <a:ext uri="{FF2B5EF4-FFF2-40B4-BE49-F238E27FC236}">
                <a16:creationId xmlns:a16="http://schemas.microsoft.com/office/drawing/2014/main" id="{0C5DD866-3AE2-2792-72E5-55F77D0E90E4}"/>
              </a:ext>
            </a:extLst>
          </p:cNvPr>
          <p:cNvPicPr>
            <a:picLocks noGrp="1" noChangeAspect="1"/>
          </p:cNvPicPr>
          <p:nvPr>
            <p:ph idx="1"/>
          </p:nvPr>
        </p:nvPicPr>
        <p:blipFill>
          <a:blip r:embed="rId2"/>
          <a:srcRect l="9573" r="7312" b="1"/>
          <a:stretch>
            <a:fillRect/>
          </a:stretch>
        </p:blipFill>
        <p:spPr>
          <a:xfrm>
            <a:off x="58845" y="125340"/>
            <a:ext cx="4634201" cy="3122356"/>
          </a:xfrm>
          <a:prstGeom prst="rect">
            <a:avLst/>
          </a:prstGeom>
        </p:spPr>
      </p:pic>
      <p:pic>
        <p:nvPicPr>
          <p:cNvPr id="6" name="Picture 5">
            <a:extLst>
              <a:ext uri="{FF2B5EF4-FFF2-40B4-BE49-F238E27FC236}">
                <a16:creationId xmlns:a16="http://schemas.microsoft.com/office/drawing/2014/main" id="{1A7FE12A-AF39-9E6E-4391-5577B8CE96FA}"/>
              </a:ext>
            </a:extLst>
          </p:cNvPr>
          <p:cNvPicPr>
            <a:picLocks noChangeAspect="1"/>
          </p:cNvPicPr>
          <p:nvPr/>
        </p:nvPicPr>
        <p:blipFill>
          <a:blip r:embed="rId3">
            <a:extLst>
              <a:ext uri="{28A0092B-C50C-407E-A947-70E740481C1C}">
                <a14:useLocalDpi xmlns:a14="http://schemas.microsoft.com/office/drawing/2010/main" val="0"/>
              </a:ext>
            </a:extLst>
          </a:blip>
          <a:srcRect r="1" b="10392"/>
          <a:stretch>
            <a:fillRect/>
          </a:stretch>
        </p:blipFill>
        <p:spPr>
          <a:xfrm>
            <a:off x="4711300" y="125340"/>
            <a:ext cx="7421855" cy="4971387"/>
          </a:xfrm>
          <a:prstGeom prst="rect">
            <a:avLst/>
          </a:prstGeom>
        </p:spPr>
      </p:pic>
      <p:cxnSp>
        <p:nvCxnSpPr>
          <p:cNvPr id="11" name="Straight Connector 10">
            <a:extLst>
              <a:ext uri="{FF2B5EF4-FFF2-40B4-BE49-F238E27FC236}">
                <a16:creationId xmlns:a16="http://schemas.microsoft.com/office/drawing/2014/main" id="{33FC4C9A-7760-08E3-AE1B-B5EBEC35F96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4864808"/>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8" name="Graphic 7">
            <a:extLst>
              <a:ext uri="{FF2B5EF4-FFF2-40B4-BE49-F238E27FC236}">
                <a16:creationId xmlns:a16="http://schemas.microsoft.com/office/drawing/2014/main" id="{27B0CA6B-B492-3723-521C-F3F75F6F1D6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38941" y="6249581"/>
            <a:ext cx="1452398" cy="459619"/>
          </a:xfrm>
          <a:prstGeom prst="rect">
            <a:avLst/>
          </a:prstGeom>
        </p:spPr>
      </p:pic>
    </p:spTree>
    <p:extLst>
      <p:ext uri="{BB962C8B-B14F-4D97-AF65-F5344CB8AC3E}">
        <p14:creationId xmlns:p14="http://schemas.microsoft.com/office/powerpoint/2010/main" val="26110555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F27744B-47AB-4459-8C2F-1D5EE63A3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DB68F412-6AE1-E6C8-ADBA-26970F1581B1}"/>
              </a:ext>
            </a:extLst>
          </p:cNvPr>
          <p:cNvPicPr>
            <a:picLocks noGrp="1" noChangeAspect="1"/>
          </p:cNvPicPr>
          <p:nvPr>
            <p:ph idx="1"/>
          </p:nvPr>
        </p:nvPicPr>
        <p:blipFill>
          <a:blip r:embed="rId2"/>
          <a:srcRect l="23102" r="20840"/>
          <a:stretch>
            <a:fillRect/>
          </a:stretch>
        </p:blipFill>
        <p:spPr>
          <a:xfrm>
            <a:off x="1" y="10"/>
            <a:ext cx="6865165" cy="6857990"/>
          </a:xfrm>
          <a:custGeom>
            <a:avLst/>
            <a:gdLst/>
            <a:ahLst/>
            <a:cxnLst/>
            <a:rect l="l" t="t" r="r" b="b"/>
            <a:pathLst>
              <a:path w="6865165" h="6858000">
                <a:moveTo>
                  <a:pt x="0" y="0"/>
                </a:moveTo>
                <a:lnTo>
                  <a:pt x="6865165" y="0"/>
                </a:lnTo>
                <a:lnTo>
                  <a:pt x="6859621" y="22952"/>
                </a:lnTo>
                <a:cubicBezTo>
                  <a:pt x="6623056" y="1069835"/>
                  <a:pt x="6492240" y="2220824"/>
                  <a:pt x="6492240" y="3429001"/>
                </a:cubicBezTo>
                <a:cubicBezTo>
                  <a:pt x="6492240" y="4637179"/>
                  <a:pt x="6623056" y="5788167"/>
                  <a:pt x="6859621" y="6835050"/>
                </a:cubicBezTo>
                <a:lnTo>
                  <a:pt x="6865165" y="6858000"/>
                </a:lnTo>
                <a:lnTo>
                  <a:pt x="0" y="6858000"/>
                </a:lnTo>
                <a:close/>
              </a:path>
            </a:pathLst>
          </a:custGeom>
        </p:spPr>
      </p:pic>
      <p:sp useBgFill="1">
        <p:nvSpPr>
          <p:cNvPr id="12" name="Freeform: Shape 11">
            <a:extLst>
              <a:ext uri="{FF2B5EF4-FFF2-40B4-BE49-F238E27FC236}">
                <a16:creationId xmlns:a16="http://schemas.microsoft.com/office/drawing/2014/main" id="{7D266DCC-5218-4AE0-B964-6FC2EA3BDF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2240" y="0"/>
            <a:ext cx="5699760" cy="6858000"/>
          </a:xfrm>
          <a:custGeom>
            <a:avLst/>
            <a:gdLst>
              <a:gd name="connsiteX0" fmla="*/ 365648 w 5588548"/>
              <a:gd name="connsiteY0" fmla="*/ 0 h 6858000"/>
              <a:gd name="connsiteX1" fmla="*/ 5588548 w 5588548"/>
              <a:gd name="connsiteY1" fmla="*/ 0 h 6858000"/>
              <a:gd name="connsiteX2" fmla="*/ 5588548 w 5588548"/>
              <a:gd name="connsiteY2" fmla="*/ 6858000 h 6858000"/>
              <a:gd name="connsiteX3" fmla="*/ 365648 w 5588548"/>
              <a:gd name="connsiteY3" fmla="*/ 6858000 h 6858000"/>
              <a:gd name="connsiteX4" fmla="*/ 360213 w 5588548"/>
              <a:gd name="connsiteY4" fmla="*/ 6835050 h 6858000"/>
              <a:gd name="connsiteX5" fmla="*/ 0 w 5588548"/>
              <a:gd name="connsiteY5" fmla="*/ 3429001 h 6858000"/>
              <a:gd name="connsiteX6" fmla="*/ 360213 w 5588548"/>
              <a:gd name="connsiteY6" fmla="*/ 229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88548" h="6858000">
                <a:moveTo>
                  <a:pt x="365648" y="0"/>
                </a:moveTo>
                <a:lnTo>
                  <a:pt x="5588548" y="0"/>
                </a:lnTo>
                <a:lnTo>
                  <a:pt x="5588548" y="6858000"/>
                </a:lnTo>
                <a:lnTo>
                  <a:pt x="365648" y="6858000"/>
                </a:lnTo>
                <a:lnTo>
                  <a:pt x="360213" y="6835050"/>
                </a:lnTo>
                <a:cubicBezTo>
                  <a:pt x="128263" y="5788167"/>
                  <a:pt x="0" y="4637179"/>
                  <a:pt x="0" y="3429001"/>
                </a:cubicBezTo>
                <a:cubicBezTo>
                  <a:pt x="0" y="2220824"/>
                  <a:pt x="128263" y="1069835"/>
                  <a:pt x="360213" y="22952"/>
                </a:cubicBezTo>
                <a:close/>
              </a:path>
            </a:pathLst>
          </a:custGeom>
          <a:ln w="9525">
            <a:solidFill>
              <a:srgbClr val="EFEFEF"/>
            </a:solidFill>
          </a:ln>
          <a:effectLst>
            <a:outerShdw blurRad="50800" dist="38100" dir="10800000" algn="r"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4" name="Freeform: Shape 13">
            <a:extLst>
              <a:ext uri="{FF2B5EF4-FFF2-40B4-BE49-F238E27FC236}">
                <a16:creationId xmlns:a16="http://schemas.microsoft.com/office/drawing/2014/main" id="{973DE4F1-1583-4AE3-9696-9659D27C5F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01384" y="0"/>
            <a:ext cx="5690616" cy="6858000"/>
          </a:xfrm>
          <a:custGeom>
            <a:avLst/>
            <a:gdLst>
              <a:gd name="connsiteX0" fmla="*/ 372925 w 5690616"/>
              <a:gd name="connsiteY0" fmla="*/ 0 h 6858000"/>
              <a:gd name="connsiteX1" fmla="*/ 5690616 w 5690616"/>
              <a:gd name="connsiteY1" fmla="*/ 0 h 6858000"/>
              <a:gd name="connsiteX2" fmla="*/ 5690616 w 5690616"/>
              <a:gd name="connsiteY2" fmla="*/ 6858000 h 6858000"/>
              <a:gd name="connsiteX3" fmla="*/ 372925 w 5690616"/>
              <a:gd name="connsiteY3" fmla="*/ 6858000 h 6858000"/>
              <a:gd name="connsiteX4" fmla="*/ 367381 w 5690616"/>
              <a:gd name="connsiteY4" fmla="*/ 6835050 h 6858000"/>
              <a:gd name="connsiteX5" fmla="*/ 0 w 5690616"/>
              <a:gd name="connsiteY5" fmla="*/ 3429001 h 6858000"/>
              <a:gd name="connsiteX6" fmla="*/ 367381 w 5690616"/>
              <a:gd name="connsiteY6" fmla="*/ 229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90616" h="6858000">
                <a:moveTo>
                  <a:pt x="372925" y="0"/>
                </a:moveTo>
                <a:lnTo>
                  <a:pt x="5690616" y="0"/>
                </a:lnTo>
                <a:lnTo>
                  <a:pt x="5690616" y="6858000"/>
                </a:lnTo>
                <a:lnTo>
                  <a:pt x="372925" y="6858000"/>
                </a:lnTo>
                <a:lnTo>
                  <a:pt x="367381" y="6835050"/>
                </a:lnTo>
                <a:cubicBezTo>
                  <a:pt x="130816" y="5788167"/>
                  <a:pt x="0" y="4637179"/>
                  <a:pt x="0" y="3429001"/>
                </a:cubicBezTo>
                <a:cubicBezTo>
                  <a:pt x="0" y="2220824"/>
                  <a:pt x="130816" y="1069835"/>
                  <a:pt x="367381" y="22952"/>
                </a:cubicBez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F82FB5A-5E62-8B31-52F1-CF3BB19057F4}"/>
              </a:ext>
            </a:extLst>
          </p:cNvPr>
          <p:cNvSpPr>
            <a:spLocks noGrp="1"/>
          </p:cNvSpPr>
          <p:nvPr>
            <p:ph type="title"/>
          </p:nvPr>
        </p:nvSpPr>
        <p:spPr>
          <a:xfrm>
            <a:off x="7255564" y="914400"/>
            <a:ext cx="4485861" cy="1106556"/>
          </a:xfrm>
        </p:spPr>
        <p:txBody>
          <a:bodyPr vert="horz" lIns="91440" tIns="45720" rIns="91440" bIns="45720" rtlCol="0" anchor="b">
            <a:normAutofit/>
          </a:bodyPr>
          <a:lstStyle/>
          <a:p>
            <a:r>
              <a:rPr lang="en-US" sz="3200" dirty="0"/>
              <a:t>First, what’s it like to stand in someone else’s shoes?</a:t>
            </a:r>
          </a:p>
        </p:txBody>
      </p:sp>
      <p:sp>
        <p:nvSpPr>
          <p:cNvPr id="19" name="Rectangle 18">
            <a:extLst>
              <a:ext uri="{FF2B5EF4-FFF2-40B4-BE49-F238E27FC236}">
                <a16:creationId xmlns:a16="http://schemas.microsoft.com/office/drawing/2014/main" id="{D6297641-8B9F-4767-9606-8A11313227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2239" y="387939"/>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Rectangle 17">
            <a:extLst>
              <a:ext uri="{FF2B5EF4-FFF2-40B4-BE49-F238E27FC236}">
                <a16:creationId xmlns:a16="http://schemas.microsoft.com/office/drawing/2014/main" id="{FD3C8959-A2A1-469E-8619-82F077E33F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04495" y="2182390"/>
            <a:ext cx="43891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 name="TextBox 4">
            <a:extLst>
              <a:ext uri="{FF2B5EF4-FFF2-40B4-BE49-F238E27FC236}">
                <a16:creationId xmlns:a16="http://schemas.microsoft.com/office/drawing/2014/main" id="{145FE819-48D9-AEB4-680C-C65B258AB477}"/>
              </a:ext>
            </a:extLst>
          </p:cNvPr>
          <p:cNvSpPr txBox="1"/>
          <p:nvPr/>
        </p:nvSpPr>
        <p:spPr>
          <a:xfrm>
            <a:off x="7255563" y="2440100"/>
            <a:ext cx="4485861" cy="3834804"/>
          </a:xfrm>
          <a:prstGeom prst="rect">
            <a:avLst/>
          </a:prstGeom>
        </p:spPr>
        <p:txBody>
          <a:bodyPr vert="horz" lIns="91440" tIns="45720" rIns="91440" bIns="45720" rtlCol="0">
            <a:normAutofit/>
          </a:bodyPr>
          <a:lstStyle/>
          <a:p>
            <a:pPr>
              <a:lnSpc>
                <a:spcPct val="90000"/>
              </a:lnSpc>
              <a:spcAft>
                <a:spcPts val="600"/>
              </a:spcAft>
            </a:pPr>
            <a:r>
              <a:rPr lang="en-US" i="1" dirty="0"/>
              <a:t>What is the story?</a:t>
            </a:r>
            <a:br>
              <a:rPr lang="en-US" i="1" dirty="0"/>
            </a:br>
            <a:r>
              <a:rPr lang="en-US" i="1" dirty="0"/>
              <a:t>What is the untold story?</a:t>
            </a:r>
            <a:br>
              <a:rPr lang="en-US" i="1" dirty="0"/>
            </a:br>
            <a:r>
              <a:rPr lang="en-US" i="1" dirty="0"/>
              <a:t>What is your story?</a:t>
            </a:r>
            <a:br>
              <a:rPr lang="en-US" i="1" dirty="0"/>
            </a:br>
            <a:r>
              <a:rPr lang="en-US" i="1" dirty="0"/>
              <a:t>What is his/her story?</a:t>
            </a:r>
            <a:br>
              <a:rPr lang="en-US" i="1" dirty="0"/>
            </a:br>
            <a:r>
              <a:rPr lang="en-US" i="1" dirty="0"/>
              <a:t>What is our story? </a:t>
            </a:r>
            <a:br>
              <a:rPr lang="en-US" i="1" dirty="0"/>
            </a:br>
            <a:r>
              <a:rPr lang="en-US" i="1" dirty="0"/>
              <a:t>What is the bigger story?</a:t>
            </a:r>
            <a:br>
              <a:rPr lang="en-US" i="1" dirty="0"/>
            </a:br>
            <a:r>
              <a:rPr lang="en-US" i="1" dirty="0"/>
              <a:t>What is the smaller story? </a:t>
            </a:r>
            <a:br>
              <a:rPr lang="en-US" i="1" dirty="0"/>
            </a:br>
            <a:r>
              <a:rPr lang="en-US" i="1" dirty="0"/>
              <a:t>What is the scientific/ historical/cultural story?</a:t>
            </a:r>
          </a:p>
          <a:p>
            <a:pPr indent="-228600">
              <a:lnSpc>
                <a:spcPct val="90000"/>
              </a:lnSpc>
              <a:spcAft>
                <a:spcPts val="600"/>
              </a:spcAft>
              <a:buFont typeface="Arial" panose="020B0604020202020204" pitchFamily="34" charset="0"/>
              <a:buChar char="•"/>
            </a:pPr>
            <a:endParaRPr lang="en-US" dirty="0"/>
          </a:p>
          <a:p>
            <a:pPr>
              <a:lnSpc>
                <a:spcPct val="90000"/>
              </a:lnSpc>
              <a:spcAft>
                <a:spcPts val="600"/>
              </a:spcAft>
            </a:pPr>
            <a:r>
              <a:rPr lang="en-US" i="1" dirty="0"/>
              <a:t>What do each of these questions make you consider?</a:t>
            </a:r>
            <a:r>
              <a:rPr lang="en-US" dirty="0"/>
              <a:t> </a:t>
            </a:r>
          </a:p>
          <a:p>
            <a:pPr indent="-228600">
              <a:lnSpc>
                <a:spcPct val="90000"/>
              </a:lnSpc>
              <a:spcAft>
                <a:spcPts val="600"/>
              </a:spcAft>
              <a:buFont typeface="Arial" panose="020B0604020202020204" pitchFamily="34" charset="0"/>
              <a:buChar char="•"/>
            </a:pPr>
            <a:endParaRPr lang="en-US" dirty="0"/>
          </a:p>
        </p:txBody>
      </p:sp>
      <p:pic>
        <p:nvPicPr>
          <p:cNvPr id="7" name="Graphic 6">
            <a:extLst>
              <a:ext uri="{FF2B5EF4-FFF2-40B4-BE49-F238E27FC236}">
                <a16:creationId xmlns:a16="http://schemas.microsoft.com/office/drawing/2014/main" id="{ADE3418A-F7F6-7898-1B0F-5B24D6E8FB9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8941" y="6249581"/>
            <a:ext cx="1452398" cy="459619"/>
          </a:xfrm>
          <a:prstGeom prst="rect">
            <a:avLst/>
          </a:prstGeom>
        </p:spPr>
      </p:pic>
    </p:spTree>
    <p:extLst>
      <p:ext uri="{BB962C8B-B14F-4D97-AF65-F5344CB8AC3E}">
        <p14:creationId xmlns:p14="http://schemas.microsoft.com/office/powerpoint/2010/main" val="27508682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B97D942E-09EF-4107-98F4-74DB7F72D5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1C1724-FA9A-0FFC-55BC-CD236BC0A344}"/>
              </a:ext>
            </a:extLst>
          </p:cNvPr>
          <p:cNvSpPr>
            <a:spLocks noGrp="1"/>
          </p:cNvSpPr>
          <p:nvPr>
            <p:ph type="title"/>
          </p:nvPr>
        </p:nvSpPr>
        <p:spPr>
          <a:xfrm>
            <a:off x="532015" y="3930305"/>
            <a:ext cx="3861960" cy="2437244"/>
          </a:xfrm>
        </p:spPr>
        <p:txBody>
          <a:bodyPr anchor="ctr">
            <a:normAutofit/>
          </a:bodyPr>
          <a:lstStyle/>
          <a:p>
            <a:r>
              <a:rPr lang="en-GB" sz="3600"/>
              <a:t>Transfer our questioning to different contexts</a:t>
            </a:r>
          </a:p>
        </p:txBody>
      </p:sp>
      <p:sp>
        <p:nvSpPr>
          <p:cNvPr id="35" name="Rectangle 34">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0"/>
            <a:ext cx="11231745" cy="3557848"/>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C0735D10-F957-A261-37CD-128CAC766156}"/>
              </a:ext>
            </a:extLst>
          </p:cNvPr>
          <p:cNvPicPr>
            <a:picLocks noChangeAspect="1"/>
          </p:cNvPicPr>
          <p:nvPr/>
        </p:nvPicPr>
        <p:blipFill>
          <a:blip r:embed="rId2"/>
          <a:srcRect t="3145" r="1" b="12578"/>
          <a:stretch>
            <a:fillRect/>
          </a:stretch>
        </p:blipFill>
        <p:spPr>
          <a:xfrm>
            <a:off x="838200" y="364144"/>
            <a:ext cx="3335789" cy="2811320"/>
          </a:xfrm>
          <a:prstGeom prst="rect">
            <a:avLst/>
          </a:prstGeom>
        </p:spPr>
      </p:pic>
      <p:pic>
        <p:nvPicPr>
          <p:cNvPr id="9" name="Picture 8">
            <a:extLst>
              <a:ext uri="{FF2B5EF4-FFF2-40B4-BE49-F238E27FC236}">
                <a16:creationId xmlns:a16="http://schemas.microsoft.com/office/drawing/2014/main" id="{8BE76EFE-3BA2-1B4A-69F6-1AE39564BC06}"/>
              </a:ext>
            </a:extLst>
          </p:cNvPr>
          <p:cNvPicPr>
            <a:picLocks noChangeAspect="1"/>
          </p:cNvPicPr>
          <p:nvPr/>
        </p:nvPicPr>
        <p:blipFill>
          <a:blip r:embed="rId3"/>
          <a:srcRect b="15752"/>
          <a:stretch>
            <a:fillRect/>
          </a:stretch>
        </p:blipFill>
        <p:spPr>
          <a:xfrm>
            <a:off x="4466396" y="364143"/>
            <a:ext cx="3336953" cy="2811320"/>
          </a:xfrm>
          <a:prstGeom prst="rect">
            <a:avLst/>
          </a:prstGeom>
        </p:spPr>
      </p:pic>
      <p:pic>
        <p:nvPicPr>
          <p:cNvPr id="10" name="Picture 9">
            <a:extLst>
              <a:ext uri="{FF2B5EF4-FFF2-40B4-BE49-F238E27FC236}">
                <a16:creationId xmlns:a16="http://schemas.microsoft.com/office/drawing/2014/main" id="{39884B9C-E519-0AE0-B1BA-5E83867A4A76}"/>
              </a:ext>
            </a:extLst>
          </p:cNvPr>
          <p:cNvPicPr>
            <a:picLocks noChangeAspect="1"/>
          </p:cNvPicPr>
          <p:nvPr/>
        </p:nvPicPr>
        <p:blipFill>
          <a:blip r:embed="rId4"/>
          <a:srcRect t="15752"/>
          <a:stretch>
            <a:fillRect/>
          </a:stretch>
        </p:blipFill>
        <p:spPr>
          <a:xfrm>
            <a:off x="8095756" y="364143"/>
            <a:ext cx="3336953" cy="2811320"/>
          </a:xfrm>
          <a:prstGeom prst="rect">
            <a:avLst/>
          </a:prstGeom>
        </p:spPr>
      </p:pic>
      <p:sp>
        <p:nvSpPr>
          <p:cNvPr id="39" name="Rectangle 38">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635346" y="5126067"/>
            <a:ext cx="219456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Content Placeholder 11">
            <a:extLst>
              <a:ext uri="{FF2B5EF4-FFF2-40B4-BE49-F238E27FC236}">
                <a16:creationId xmlns:a16="http://schemas.microsoft.com/office/drawing/2014/main" id="{B2ADC111-31F9-B6B7-8534-52E9A1E99776}"/>
              </a:ext>
            </a:extLst>
          </p:cNvPr>
          <p:cNvSpPr>
            <a:spLocks noGrp="1"/>
          </p:cNvSpPr>
          <p:nvPr>
            <p:ph idx="1"/>
          </p:nvPr>
        </p:nvSpPr>
        <p:spPr>
          <a:xfrm>
            <a:off x="5162719" y="3930305"/>
            <a:ext cx="6586915" cy="2437244"/>
          </a:xfrm>
        </p:spPr>
        <p:txBody>
          <a:bodyPr anchor="ctr">
            <a:normAutofit/>
          </a:bodyPr>
          <a:lstStyle/>
          <a:p>
            <a:pPr marL="0" indent="0">
              <a:buNone/>
            </a:pPr>
            <a:r>
              <a:rPr lang="en-GB" sz="2000" dirty="0"/>
              <a:t>What type of human behaviour and decision-making does the photo suggest?</a:t>
            </a:r>
          </a:p>
          <a:p>
            <a:pPr marL="0" indent="0">
              <a:buNone/>
            </a:pPr>
            <a:br>
              <a:rPr lang="en-GB" sz="2000" dirty="0"/>
            </a:br>
            <a:r>
              <a:rPr lang="en-GB" sz="2000" dirty="0"/>
              <a:t>What ethical dimension is being shown?</a:t>
            </a:r>
          </a:p>
          <a:p>
            <a:pPr marL="0" indent="0">
              <a:buNone/>
            </a:pPr>
            <a:br>
              <a:rPr lang="en-GB" sz="2000" dirty="0"/>
            </a:br>
            <a:r>
              <a:rPr lang="en-GB" sz="2000" dirty="0"/>
              <a:t>What ethical issues do you think this picture relates to locally or globally right now?</a:t>
            </a:r>
            <a:endParaRPr lang="en-US" sz="2000" dirty="0"/>
          </a:p>
        </p:txBody>
      </p:sp>
      <p:pic>
        <p:nvPicPr>
          <p:cNvPr id="16" name="Graphic 15">
            <a:extLst>
              <a:ext uri="{FF2B5EF4-FFF2-40B4-BE49-F238E27FC236}">
                <a16:creationId xmlns:a16="http://schemas.microsoft.com/office/drawing/2014/main" id="{40C60864-A65F-1079-7107-768E4247BE29}"/>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38941" y="6249581"/>
            <a:ext cx="1452398" cy="459619"/>
          </a:xfrm>
          <a:prstGeom prst="rect">
            <a:avLst/>
          </a:prstGeom>
        </p:spPr>
      </p:pic>
    </p:spTree>
    <p:extLst>
      <p:ext uri="{BB962C8B-B14F-4D97-AF65-F5344CB8AC3E}">
        <p14:creationId xmlns:p14="http://schemas.microsoft.com/office/powerpoint/2010/main" val="2355845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C45BC51-47E5-2D2E-C4B1-8A74294A92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6F675FE-9E25-48ED-A4F9-6934DAF7D1C0}"/>
              </a:ext>
            </a:extLst>
          </p:cNvPr>
          <p:cNvSpPr>
            <a:spLocks noGrp="1"/>
          </p:cNvSpPr>
          <p:nvPr>
            <p:ph type="title"/>
          </p:nvPr>
        </p:nvSpPr>
        <p:spPr>
          <a:xfrm>
            <a:off x="242911" y="110841"/>
            <a:ext cx="4509236" cy="1139139"/>
          </a:xfrm>
        </p:spPr>
        <p:txBody>
          <a:bodyPr>
            <a:normAutofit/>
          </a:bodyPr>
          <a:lstStyle/>
          <a:p>
            <a:r>
              <a:rPr lang="en-GB" sz="3300" dirty="0"/>
              <a:t>Now exploring one theme. </a:t>
            </a:r>
          </a:p>
        </p:txBody>
      </p:sp>
      <p:sp>
        <p:nvSpPr>
          <p:cNvPr id="12" name="Content Placeholder 11">
            <a:extLst>
              <a:ext uri="{FF2B5EF4-FFF2-40B4-BE49-F238E27FC236}">
                <a16:creationId xmlns:a16="http://schemas.microsoft.com/office/drawing/2014/main" id="{AE5DAAFB-888E-640D-8D28-68333AFCAFD6}"/>
              </a:ext>
            </a:extLst>
          </p:cNvPr>
          <p:cNvSpPr>
            <a:spLocks noGrp="1"/>
          </p:cNvSpPr>
          <p:nvPr>
            <p:ph idx="1"/>
          </p:nvPr>
        </p:nvSpPr>
        <p:spPr>
          <a:xfrm>
            <a:off x="242911" y="1415432"/>
            <a:ext cx="4970535" cy="2945028"/>
          </a:xfrm>
        </p:spPr>
        <p:txBody>
          <a:bodyPr anchor="t">
            <a:normAutofit lnSpcReduction="10000"/>
          </a:bodyPr>
          <a:lstStyle/>
          <a:p>
            <a:pPr marL="0" indent="0">
              <a:buNone/>
            </a:pPr>
            <a:r>
              <a:rPr lang="en-GB" sz="1800" dirty="0"/>
              <a:t>What ethical issue is depicted?</a:t>
            </a:r>
          </a:p>
          <a:p>
            <a:pPr marL="0" indent="0">
              <a:buNone/>
            </a:pPr>
            <a:br>
              <a:rPr lang="en-GB" sz="1800" dirty="0"/>
            </a:br>
            <a:r>
              <a:rPr lang="en-GB" sz="1800" dirty="0"/>
              <a:t>What are the local or global stories of the issue?</a:t>
            </a:r>
          </a:p>
          <a:p>
            <a:pPr marL="0" indent="0">
              <a:buNone/>
            </a:pPr>
            <a:br>
              <a:rPr lang="en-GB" sz="1800" dirty="0"/>
            </a:br>
            <a:r>
              <a:rPr lang="en-GB" sz="1800" dirty="0"/>
              <a:t>What different cultures are shown?</a:t>
            </a:r>
          </a:p>
          <a:p>
            <a:pPr marL="0" indent="0">
              <a:buNone/>
            </a:pPr>
            <a:br>
              <a:rPr lang="en-GB" sz="1800" dirty="0"/>
            </a:br>
            <a:r>
              <a:rPr lang="en-GB" sz="1800" dirty="0"/>
              <a:t>Are there differences of perception here?</a:t>
            </a:r>
          </a:p>
          <a:p>
            <a:pPr marL="0" indent="0">
              <a:buNone/>
            </a:pPr>
            <a:br>
              <a:rPr lang="en-GB" sz="1800" dirty="0"/>
            </a:br>
            <a:r>
              <a:rPr lang="en-GB" sz="1800" dirty="0"/>
              <a:t>What ethical issues do you think this picture relates to locally or globally right now?</a:t>
            </a:r>
          </a:p>
          <a:p>
            <a:endParaRPr lang="en-US" sz="1800" dirty="0"/>
          </a:p>
        </p:txBody>
      </p:sp>
      <p:sp>
        <p:nvSpPr>
          <p:cNvPr id="15" name="Oval 14">
            <a:extLst>
              <a:ext uri="{FF2B5EF4-FFF2-40B4-BE49-F238E27FC236}">
                <a16:creationId xmlns:a16="http://schemas.microsoft.com/office/drawing/2014/main" id="{CCB7C382-814D-DCFD-4380-029FC3178D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9615" y="197110"/>
            <a:ext cx="2020824" cy="2020824"/>
          </a:xfrm>
          <a:prstGeom prst="ellipse">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a:extLst>
              <a:ext uri="{FF2B5EF4-FFF2-40B4-BE49-F238E27FC236}">
                <a16:creationId xmlns:a16="http://schemas.microsoft.com/office/drawing/2014/main" id="{1AEC08A1-DCFB-93DD-750B-D0991CE2163D}"/>
              </a:ext>
            </a:extLst>
          </p:cNvPr>
          <p:cNvPicPr>
            <a:picLocks noChangeAspect="1"/>
          </p:cNvPicPr>
          <p:nvPr/>
        </p:nvPicPr>
        <p:blipFill>
          <a:blip r:embed="rId2"/>
          <a:srcRect/>
          <a:stretch>
            <a:fillRect/>
          </a:stretch>
        </p:blipFill>
        <p:spPr>
          <a:xfrm>
            <a:off x="5714207" y="361702"/>
            <a:ext cx="1691640" cy="1691640"/>
          </a:xfrm>
          <a:custGeom>
            <a:avLst/>
            <a:gdLst/>
            <a:ahLst/>
            <a:cxnLst/>
            <a:rect l="l" t="t" r="r" b="b"/>
            <a:pathLst>
              <a:path w="1956816" h="1956816">
                <a:moveTo>
                  <a:pt x="978408" y="0"/>
                </a:moveTo>
                <a:cubicBezTo>
                  <a:pt x="1518768" y="0"/>
                  <a:pt x="1956816" y="438048"/>
                  <a:pt x="1956816" y="978408"/>
                </a:cubicBezTo>
                <a:cubicBezTo>
                  <a:pt x="1956816" y="1518768"/>
                  <a:pt x="1518768" y="1956816"/>
                  <a:pt x="978408" y="1956816"/>
                </a:cubicBezTo>
                <a:cubicBezTo>
                  <a:pt x="438048" y="1956816"/>
                  <a:pt x="0" y="1518768"/>
                  <a:pt x="0" y="978408"/>
                </a:cubicBezTo>
                <a:cubicBezTo>
                  <a:pt x="0" y="438048"/>
                  <a:pt x="438048" y="0"/>
                  <a:pt x="978408" y="0"/>
                </a:cubicBezTo>
                <a:close/>
              </a:path>
            </a:pathLst>
          </a:custGeom>
        </p:spPr>
      </p:pic>
      <p:sp>
        <p:nvSpPr>
          <p:cNvPr id="25" name="Freeform: Shape 24">
            <a:extLst>
              <a:ext uri="{FF2B5EF4-FFF2-40B4-BE49-F238E27FC236}">
                <a16:creationId xmlns:a16="http://schemas.microsoft.com/office/drawing/2014/main" id="{5D90C830-2E97-1543-36F7-D8A976C614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14932" y="-16261"/>
            <a:ext cx="4077068" cy="3445261"/>
          </a:xfrm>
          <a:custGeom>
            <a:avLst/>
            <a:gdLst>
              <a:gd name="connsiteX0" fmla="*/ 250035 w 4077068"/>
              <a:gd name="connsiteY0" fmla="*/ 0 h 3445261"/>
              <a:gd name="connsiteX1" fmla="*/ 4077068 w 4077068"/>
              <a:gd name="connsiteY1" fmla="*/ 0 h 3445261"/>
              <a:gd name="connsiteX2" fmla="*/ 4077068 w 4077068"/>
              <a:gd name="connsiteY2" fmla="*/ 2743040 h 3445261"/>
              <a:gd name="connsiteX3" fmla="*/ 4074154 w 4077068"/>
              <a:gd name="connsiteY3" fmla="*/ 2746247 h 3445261"/>
              <a:gd name="connsiteX4" fmla="*/ 2386584 w 4077068"/>
              <a:gd name="connsiteY4" fmla="*/ 3445261 h 3445261"/>
              <a:gd name="connsiteX5" fmla="*/ 0 w 4077068"/>
              <a:gd name="connsiteY5" fmla="*/ 1058677 h 3445261"/>
              <a:gd name="connsiteX6" fmla="*/ 187550 w 4077068"/>
              <a:gd name="connsiteY6" fmla="*/ 129711 h 3445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7068" h="3445261">
                <a:moveTo>
                  <a:pt x="250035" y="0"/>
                </a:moveTo>
                <a:lnTo>
                  <a:pt x="4077068" y="0"/>
                </a:lnTo>
                <a:lnTo>
                  <a:pt x="4077068" y="2743040"/>
                </a:lnTo>
                <a:lnTo>
                  <a:pt x="4074154" y="2746247"/>
                </a:lnTo>
                <a:cubicBezTo>
                  <a:pt x="3642267" y="3178134"/>
                  <a:pt x="3045621" y="3445261"/>
                  <a:pt x="2386584" y="3445261"/>
                </a:cubicBezTo>
                <a:cubicBezTo>
                  <a:pt x="1068510" y="3445261"/>
                  <a:pt x="0" y="2376751"/>
                  <a:pt x="0" y="1058677"/>
                </a:cubicBezTo>
                <a:cubicBezTo>
                  <a:pt x="0" y="729159"/>
                  <a:pt x="66782" y="415238"/>
                  <a:pt x="187550" y="129711"/>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Oval 25">
            <a:extLst>
              <a:ext uri="{FF2B5EF4-FFF2-40B4-BE49-F238E27FC236}">
                <a16:creationId xmlns:a16="http://schemas.microsoft.com/office/drawing/2014/main" id="{78E07F6C-E369-211A-9C48-FE677867F8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1428" y="2550745"/>
            <a:ext cx="3072384" cy="3072384"/>
          </a:xfrm>
          <a:prstGeom prst="ellipse">
            <a:avLst/>
          </a:pr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5">
            <a:extLst>
              <a:ext uri="{FF2B5EF4-FFF2-40B4-BE49-F238E27FC236}">
                <a16:creationId xmlns:a16="http://schemas.microsoft.com/office/drawing/2014/main" id="{6FB9E713-818B-1F3C-A21A-817FBFE7999B}"/>
              </a:ext>
            </a:extLst>
          </p:cNvPr>
          <p:cNvPicPr>
            <a:picLocks noChangeAspect="1"/>
          </p:cNvPicPr>
          <p:nvPr/>
        </p:nvPicPr>
        <p:blipFill>
          <a:blip r:embed="rId3"/>
          <a:srcRect r="-1" b="-1"/>
          <a:stretch>
            <a:fillRect/>
          </a:stretch>
        </p:blipFill>
        <p:spPr>
          <a:xfrm>
            <a:off x="5886020" y="2715337"/>
            <a:ext cx="2743200" cy="2743200"/>
          </a:xfrm>
          <a:custGeom>
            <a:avLst/>
            <a:gdLst/>
            <a:ahLst/>
            <a:cxnLst/>
            <a:rect l="l" t="t" r="r" b="b"/>
            <a:pathLst>
              <a:path w="2834640" h="2834640">
                <a:moveTo>
                  <a:pt x="1417320" y="0"/>
                </a:moveTo>
                <a:cubicBezTo>
                  <a:pt x="2200084" y="0"/>
                  <a:pt x="2834640" y="634556"/>
                  <a:pt x="2834640" y="1417320"/>
                </a:cubicBezTo>
                <a:cubicBezTo>
                  <a:pt x="2834640" y="2200084"/>
                  <a:pt x="2200084" y="2834640"/>
                  <a:pt x="1417320" y="2834640"/>
                </a:cubicBezTo>
                <a:cubicBezTo>
                  <a:pt x="634556" y="2834640"/>
                  <a:pt x="0" y="2200084"/>
                  <a:pt x="0" y="1417320"/>
                </a:cubicBezTo>
                <a:cubicBezTo>
                  <a:pt x="0" y="634556"/>
                  <a:pt x="634556" y="0"/>
                  <a:pt x="1417320" y="0"/>
                </a:cubicBezTo>
                <a:close/>
              </a:path>
            </a:pathLst>
          </a:custGeom>
        </p:spPr>
      </p:pic>
      <p:pic>
        <p:nvPicPr>
          <p:cNvPr id="7" name="Picture 6">
            <a:extLst>
              <a:ext uri="{FF2B5EF4-FFF2-40B4-BE49-F238E27FC236}">
                <a16:creationId xmlns:a16="http://schemas.microsoft.com/office/drawing/2014/main" id="{C9560CF8-6A47-E8E2-F029-6FB19AAECCA6}"/>
              </a:ext>
            </a:extLst>
          </p:cNvPr>
          <p:cNvPicPr>
            <a:picLocks noChangeAspect="1"/>
          </p:cNvPicPr>
          <p:nvPr/>
        </p:nvPicPr>
        <p:blipFill>
          <a:blip r:embed="rId4"/>
          <a:srcRect t="3057" r="-1" b="13087"/>
          <a:stretch>
            <a:fillRect/>
          </a:stretch>
        </p:blipFill>
        <p:spPr>
          <a:xfrm>
            <a:off x="8278624" y="2"/>
            <a:ext cx="3913376" cy="3281569"/>
          </a:xfrm>
          <a:custGeom>
            <a:avLst/>
            <a:gdLst/>
            <a:ahLst/>
            <a:cxnLst/>
            <a:rect l="l" t="t" r="r" b="b"/>
            <a:pathLst>
              <a:path w="3913376" h="3281569">
                <a:moveTo>
                  <a:pt x="267865" y="0"/>
                </a:moveTo>
                <a:lnTo>
                  <a:pt x="3913376" y="0"/>
                </a:lnTo>
                <a:lnTo>
                  <a:pt x="3913376" y="2499938"/>
                </a:lnTo>
                <a:lnTo>
                  <a:pt x="3794714" y="2630499"/>
                </a:lnTo>
                <a:cubicBezTo>
                  <a:pt x="3392450" y="3032763"/>
                  <a:pt x="2836727" y="3281569"/>
                  <a:pt x="2222892" y="3281569"/>
                </a:cubicBezTo>
                <a:cubicBezTo>
                  <a:pt x="995223" y="3281569"/>
                  <a:pt x="0" y="2286346"/>
                  <a:pt x="0" y="1058677"/>
                </a:cubicBezTo>
                <a:cubicBezTo>
                  <a:pt x="0" y="751760"/>
                  <a:pt x="62202" y="459370"/>
                  <a:pt x="174686" y="193427"/>
                </a:cubicBezTo>
                <a:close/>
              </a:path>
            </a:pathLst>
          </a:custGeom>
        </p:spPr>
      </p:pic>
      <p:sp>
        <p:nvSpPr>
          <p:cNvPr id="27" name="Freeform: Shape 26">
            <a:extLst>
              <a:ext uri="{FF2B5EF4-FFF2-40B4-BE49-F238E27FC236}">
                <a16:creationId xmlns:a16="http://schemas.microsoft.com/office/drawing/2014/main" id="{408A697E-7538-9439-E970-D0794B3E17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3162" y="4604085"/>
            <a:ext cx="4281112" cy="2253913"/>
          </a:xfrm>
          <a:custGeom>
            <a:avLst/>
            <a:gdLst>
              <a:gd name="connsiteX0" fmla="*/ 2140556 w 4281112"/>
              <a:gd name="connsiteY0" fmla="*/ 0 h 2253913"/>
              <a:gd name="connsiteX1" fmla="*/ 4281112 w 4281112"/>
              <a:gd name="connsiteY1" fmla="*/ 2140556 h 2253913"/>
              <a:gd name="connsiteX2" fmla="*/ 4275388 w 4281112"/>
              <a:gd name="connsiteY2" fmla="*/ 2253913 h 2253913"/>
              <a:gd name="connsiteX3" fmla="*/ 5724 w 4281112"/>
              <a:gd name="connsiteY3" fmla="*/ 2253913 h 2253913"/>
              <a:gd name="connsiteX4" fmla="*/ 0 w 4281112"/>
              <a:gd name="connsiteY4" fmla="*/ 2140556 h 2253913"/>
              <a:gd name="connsiteX5" fmla="*/ 2140556 w 4281112"/>
              <a:gd name="connsiteY5" fmla="*/ 0 h 2253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281112" h="2253913">
                <a:moveTo>
                  <a:pt x="2140556" y="0"/>
                </a:moveTo>
                <a:cubicBezTo>
                  <a:pt x="3322752" y="0"/>
                  <a:pt x="4281112" y="958360"/>
                  <a:pt x="4281112" y="2140556"/>
                </a:cubicBezTo>
                <a:lnTo>
                  <a:pt x="4275388" y="2253913"/>
                </a:lnTo>
                <a:lnTo>
                  <a:pt x="5724" y="2253913"/>
                </a:lnTo>
                <a:lnTo>
                  <a:pt x="0" y="2140556"/>
                </a:lnTo>
                <a:cubicBezTo>
                  <a:pt x="0" y="958360"/>
                  <a:pt x="958360" y="0"/>
                  <a:pt x="2140556"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7F42B00-4D34-9EED-DFE7-E6BBFF3C5C50}"/>
              </a:ext>
            </a:extLst>
          </p:cNvPr>
          <p:cNvPicPr>
            <a:picLocks noChangeAspect="1"/>
          </p:cNvPicPr>
          <p:nvPr/>
        </p:nvPicPr>
        <p:blipFill>
          <a:blip r:embed="rId5"/>
          <a:srcRect t="29956" b="17175"/>
          <a:stretch>
            <a:fillRect/>
          </a:stretch>
        </p:blipFill>
        <p:spPr>
          <a:xfrm>
            <a:off x="1818614" y="4769536"/>
            <a:ext cx="3950208" cy="2088462"/>
          </a:xfrm>
          <a:custGeom>
            <a:avLst/>
            <a:gdLst/>
            <a:ahLst/>
            <a:cxnLst/>
            <a:rect l="l" t="t" r="r" b="b"/>
            <a:pathLst>
              <a:path w="3950208" h="2088462">
                <a:moveTo>
                  <a:pt x="1975104" y="0"/>
                </a:moveTo>
                <a:cubicBezTo>
                  <a:pt x="3065924" y="0"/>
                  <a:pt x="3950208" y="884284"/>
                  <a:pt x="3950208" y="1975104"/>
                </a:cubicBezTo>
                <a:lnTo>
                  <a:pt x="3944484" y="2088462"/>
                </a:lnTo>
                <a:lnTo>
                  <a:pt x="5724" y="2088462"/>
                </a:lnTo>
                <a:lnTo>
                  <a:pt x="0" y="1975104"/>
                </a:lnTo>
                <a:cubicBezTo>
                  <a:pt x="0" y="884284"/>
                  <a:pt x="884284" y="0"/>
                  <a:pt x="1975104" y="0"/>
                </a:cubicBezTo>
                <a:close/>
              </a:path>
            </a:pathLst>
          </a:custGeom>
        </p:spPr>
      </p:pic>
      <p:sp>
        <p:nvSpPr>
          <p:cNvPr id="28" name="Freeform: Shape 27">
            <a:extLst>
              <a:ext uri="{FF2B5EF4-FFF2-40B4-BE49-F238E27FC236}">
                <a16:creationId xmlns:a16="http://schemas.microsoft.com/office/drawing/2014/main" id="{A6917D3A-C23B-C1CF-EAB7-B4BD82097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48370" y="3966828"/>
            <a:ext cx="3339958" cy="2891173"/>
          </a:xfrm>
          <a:custGeom>
            <a:avLst/>
            <a:gdLst>
              <a:gd name="connsiteX0" fmla="*/ 2002536 w 3339958"/>
              <a:gd name="connsiteY0" fmla="*/ 0 h 2891173"/>
              <a:gd name="connsiteX1" fmla="*/ 3276335 w 3339958"/>
              <a:gd name="connsiteY1" fmla="*/ 457282 h 2891173"/>
              <a:gd name="connsiteX2" fmla="*/ 3339958 w 3339958"/>
              <a:gd name="connsiteY2" fmla="*/ 515107 h 2891173"/>
              <a:gd name="connsiteX3" fmla="*/ 3339958 w 3339958"/>
              <a:gd name="connsiteY3" fmla="*/ 2891173 h 2891173"/>
              <a:gd name="connsiteX4" fmla="*/ 209954 w 3339958"/>
              <a:gd name="connsiteY4" fmla="*/ 2891173 h 2891173"/>
              <a:gd name="connsiteX5" fmla="*/ 157369 w 3339958"/>
              <a:gd name="connsiteY5" fmla="*/ 2782014 h 2891173"/>
              <a:gd name="connsiteX6" fmla="*/ 0 w 3339958"/>
              <a:gd name="connsiteY6" fmla="*/ 2002536 h 2891173"/>
              <a:gd name="connsiteX7" fmla="*/ 2002536 w 3339958"/>
              <a:gd name="connsiteY7" fmla="*/ 0 h 28911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339958" h="2891173">
                <a:moveTo>
                  <a:pt x="2002536" y="0"/>
                </a:moveTo>
                <a:cubicBezTo>
                  <a:pt x="2486398" y="0"/>
                  <a:pt x="2930179" y="171609"/>
                  <a:pt x="3276335" y="457282"/>
                </a:cubicBezTo>
                <a:lnTo>
                  <a:pt x="3339958" y="515107"/>
                </a:lnTo>
                <a:lnTo>
                  <a:pt x="3339958" y="2891173"/>
                </a:lnTo>
                <a:lnTo>
                  <a:pt x="209954" y="2891173"/>
                </a:lnTo>
                <a:lnTo>
                  <a:pt x="157369" y="2782014"/>
                </a:lnTo>
                <a:cubicBezTo>
                  <a:pt x="56036" y="2542434"/>
                  <a:pt x="0" y="2279029"/>
                  <a:pt x="0" y="2002536"/>
                </a:cubicBezTo>
                <a:cubicBezTo>
                  <a:pt x="0" y="896566"/>
                  <a:pt x="896566" y="0"/>
                  <a:pt x="2002536" y="0"/>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6248FC11-8265-877C-EEE5-E0FDE997651B}"/>
              </a:ext>
            </a:extLst>
          </p:cNvPr>
          <p:cNvPicPr>
            <a:picLocks noChangeAspect="1"/>
          </p:cNvPicPr>
          <p:nvPr/>
        </p:nvPicPr>
        <p:blipFill>
          <a:blip r:embed="rId6"/>
          <a:srcRect t="7668" r="-1" b="6564"/>
          <a:stretch>
            <a:fillRect/>
          </a:stretch>
        </p:blipFill>
        <p:spPr>
          <a:xfrm>
            <a:off x="9009416" y="4131546"/>
            <a:ext cx="3178912" cy="2726454"/>
          </a:xfrm>
          <a:custGeom>
            <a:avLst/>
            <a:gdLst/>
            <a:ahLst/>
            <a:cxnLst/>
            <a:rect l="l" t="t" r="r" b="b"/>
            <a:pathLst>
              <a:path w="3178912" h="2726454">
                <a:moveTo>
                  <a:pt x="1837818" y="0"/>
                </a:moveTo>
                <a:cubicBezTo>
                  <a:pt x="2345318" y="0"/>
                  <a:pt x="2804772" y="205705"/>
                  <a:pt x="3137352" y="538285"/>
                </a:cubicBezTo>
                <a:lnTo>
                  <a:pt x="3178912" y="584013"/>
                </a:lnTo>
                <a:lnTo>
                  <a:pt x="3178912" y="2726454"/>
                </a:lnTo>
                <a:lnTo>
                  <a:pt x="229483" y="2726454"/>
                </a:lnTo>
                <a:lnTo>
                  <a:pt x="221815" y="2713832"/>
                </a:lnTo>
                <a:cubicBezTo>
                  <a:pt x="80353" y="2453425"/>
                  <a:pt x="0" y="2155005"/>
                  <a:pt x="0" y="1837818"/>
                </a:cubicBezTo>
                <a:cubicBezTo>
                  <a:pt x="0" y="822819"/>
                  <a:pt x="822819" y="0"/>
                  <a:pt x="1837818" y="0"/>
                </a:cubicBezTo>
                <a:close/>
              </a:path>
            </a:pathLst>
          </a:custGeom>
        </p:spPr>
      </p:pic>
      <p:pic>
        <p:nvPicPr>
          <p:cNvPr id="9" name="Graphic 8">
            <a:extLst>
              <a:ext uri="{FF2B5EF4-FFF2-40B4-BE49-F238E27FC236}">
                <a16:creationId xmlns:a16="http://schemas.microsoft.com/office/drawing/2014/main" id="{FC4F43FE-4E20-1928-6A2B-34CB7F3E600B}"/>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38941" y="6249581"/>
            <a:ext cx="1452398" cy="459619"/>
          </a:xfrm>
          <a:prstGeom prst="rect">
            <a:avLst/>
          </a:prstGeom>
        </p:spPr>
      </p:pic>
    </p:spTree>
    <p:extLst>
      <p:ext uri="{BB962C8B-B14F-4D97-AF65-F5344CB8AC3E}">
        <p14:creationId xmlns:p14="http://schemas.microsoft.com/office/powerpoint/2010/main" val="6783790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68AAF-131E-683A-05AE-D7D22D7D1405}"/>
              </a:ext>
            </a:extLst>
          </p:cNvPr>
          <p:cNvSpPr>
            <a:spLocks noGrp="1"/>
          </p:cNvSpPr>
          <p:nvPr>
            <p:ph type="title"/>
          </p:nvPr>
        </p:nvSpPr>
        <p:spPr>
          <a:xfrm>
            <a:off x="5868557" y="1138036"/>
            <a:ext cx="5444382" cy="1402470"/>
          </a:xfrm>
        </p:spPr>
        <p:txBody>
          <a:bodyPr>
            <a:normAutofit/>
          </a:bodyPr>
          <a:lstStyle/>
          <a:p>
            <a:r>
              <a:rPr lang="en-GB" sz="2200" dirty="0"/>
              <a:t>Choose one of the photos here as a stimulus to find 2-3 further photos that share an ethical dimension or specific ethical issue. </a:t>
            </a:r>
          </a:p>
        </p:txBody>
      </p:sp>
      <p:pic>
        <p:nvPicPr>
          <p:cNvPr id="5" name="Picture 4" descr="One in a crowd">
            <a:extLst>
              <a:ext uri="{FF2B5EF4-FFF2-40B4-BE49-F238E27FC236}">
                <a16:creationId xmlns:a16="http://schemas.microsoft.com/office/drawing/2014/main" id="{D7082CAF-D2A8-0500-F704-3A22F50B9BFD}"/>
              </a:ext>
            </a:extLst>
          </p:cNvPr>
          <p:cNvPicPr>
            <a:picLocks noChangeAspect="1"/>
          </p:cNvPicPr>
          <p:nvPr/>
        </p:nvPicPr>
        <p:blipFill>
          <a:blip r:embed="rId2"/>
          <a:srcRect l="25928" r="17738"/>
          <a:stretch>
            <a:fillRect/>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A1E421F0-1C86-B813-339E-B01E5CA74C3B}"/>
              </a:ext>
            </a:extLst>
          </p:cNvPr>
          <p:cNvSpPr>
            <a:spLocks noGrp="1"/>
          </p:cNvSpPr>
          <p:nvPr>
            <p:ph idx="1"/>
          </p:nvPr>
        </p:nvSpPr>
        <p:spPr>
          <a:xfrm>
            <a:off x="5868557" y="2551176"/>
            <a:ext cx="5444382" cy="3591207"/>
          </a:xfrm>
        </p:spPr>
        <p:txBody>
          <a:bodyPr>
            <a:normAutofit/>
          </a:bodyPr>
          <a:lstStyle/>
          <a:p>
            <a:pPr marL="0" indent="0">
              <a:buNone/>
            </a:pPr>
            <a:r>
              <a:rPr lang="en-GB" sz="1900" b="1" dirty="0"/>
              <a:t>Explore: </a:t>
            </a:r>
            <a:r>
              <a:rPr lang="en-GB" sz="1900" dirty="0"/>
              <a:t>What connects the images you have chosen? How do they show different perspectives? Whose perspective do you most relate to? Can you identify different people/ business/ governments/ bodies that are involved in this issue? How are different cultures involved? </a:t>
            </a:r>
          </a:p>
          <a:p>
            <a:pPr marL="0" indent="0">
              <a:buNone/>
            </a:pPr>
            <a:endParaRPr lang="en-GB" sz="1900" b="1" dirty="0"/>
          </a:p>
          <a:p>
            <a:pPr marL="0" indent="0">
              <a:buNone/>
            </a:pPr>
            <a:endParaRPr lang="en-GB" sz="1900" b="1" dirty="0"/>
          </a:p>
          <a:p>
            <a:pPr marL="0" indent="0">
              <a:buNone/>
            </a:pPr>
            <a:r>
              <a:rPr lang="en-GB" sz="1900" b="1" dirty="0"/>
              <a:t>Forming a position: </a:t>
            </a:r>
            <a:r>
              <a:rPr lang="en-GB" sz="1900" dirty="0"/>
              <a:t>What do you think about it personally? Can you back this up with evidence? </a:t>
            </a:r>
          </a:p>
          <a:p>
            <a:pPr marL="0" indent="0">
              <a:buNone/>
            </a:pPr>
            <a:endParaRPr lang="en-GB" sz="1900" dirty="0"/>
          </a:p>
        </p:txBody>
      </p:sp>
      <p:pic>
        <p:nvPicPr>
          <p:cNvPr id="6" name="Graphic 5">
            <a:extLst>
              <a:ext uri="{FF2B5EF4-FFF2-40B4-BE49-F238E27FC236}">
                <a16:creationId xmlns:a16="http://schemas.microsoft.com/office/drawing/2014/main" id="{F9027E21-CDDA-D609-E4EE-49FE6B522E4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8941" y="6249581"/>
            <a:ext cx="1452398" cy="459619"/>
          </a:xfrm>
          <a:prstGeom prst="rect">
            <a:avLst/>
          </a:prstGeom>
        </p:spPr>
      </p:pic>
    </p:spTree>
    <p:extLst>
      <p:ext uri="{BB962C8B-B14F-4D97-AF65-F5344CB8AC3E}">
        <p14:creationId xmlns:p14="http://schemas.microsoft.com/office/powerpoint/2010/main" val="26200448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8C123BE-3771-5DA2-70E9-ABB5A32E93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1A92E0-888B-FC6C-A878-302D04C8003F}"/>
              </a:ext>
            </a:extLst>
          </p:cNvPr>
          <p:cNvSpPr>
            <a:spLocks noGrp="1"/>
          </p:cNvSpPr>
          <p:nvPr>
            <p:ph type="title"/>
          </p:nvPr>
        </p:nvSpPr>
        <p:spPr>
          <a:xfrm>
            <a:off x="5868557" y="1138036"/>
            <a:ext cx="5444382" cy="1402470"/>
          </a:xfrm>
        </p:spPr>
        <p:txBody>
          <a:bodyPr>
            <a:normAutofit/>
          </a:bodyPr>
          <a:lstStyle/>
          <a:p>
            <a:r>
              <a:rPr lang="en-GB" sz="2200" b="1" dirty="0"/>
              <a:t>Action</a:t>
            </a:r>
          </a:p>
        </p:txBody>
      </p:sp>
      <p:pic>
        <p:nvPicPr>
          <p:cNvPr id="5" name="Picture 4" descr="One in a crowd">
            <a:extLst>
              <a:ext uri="{FF2B5EF4-FFF2-40B4-BE49-F238E27FC236}">
                <a16:creationId xmlns:a16="http://schemas.microsoft.com/office/drawing/2014/main" id="{71B51D4E-2EE9-2E8E-18A6-83F4E92612F5}"/>
              </a:ext>
            </a:extLst>
          </p:cNvPr>
          <p:cNvPicPr>
            <a:picLocks noChangeAspect="1"/>
          </p:cNvPicPr>
          <p:nvPr/>
        </p:nvPicPr>
        <p:blipFill>
          <a:blip r:embed="rId2"/>
          <a:srcRect l="25928" r="17738"/>
          <a:stretch>
            <a:fillRect/>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1831BFB4-FD7D-32BF-41D3-44FEE16EBFB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B35AE44-9C39-7AD3-DB14-E19E49BD5F6F}"/>
              </a:ext>
            </a:extLst>
          </p:cNvPr>
          <p:cNvSpPr>
            <a:spLocks noGrp="1"/>
          </p:cNvSpPr>
          <p:nvPr>
            <p:ph idx="1"/>
          </p:nvPr>
        </p:nvSpPr>
        <p:spPr>
          <a:xfrm>
            <a:off x="5868557" y="2551176"/>
            <a:ext cx="5444382" cy="3591207"/>
          </a:xfrm>
        </p:spPr>
        <p:txBody>
          <a:bodyPr>
            <a:normAutofit/>
          </a:bodyPr>
          <a:lstStyle/>
          <a:p>
            <a:pPr marL="0" indent="0">
              <a:buNone/>
            </a:pPr>
            <a:r>
              <a:rPr lang="en-GB" sz="2000" dirty="0"/>
              <a:t>Take three ‘stakeholders’ in the issue you have uncovered. Write a short piece in the first person where you try to present the point of view they might hold. </a:t>
            </a:r>
          </a:p>
          <a:p>
            <a:pPr marL="0" indent="0">
              <a:buNone/>
            </a:pPr>
            <a:endParaRPr lang="en-GB" sz="2000" b="1" dirty="0"/>
          </a:p>
          <a:p>
            <a:pPr marL="0" indent="0">
              <a:buNone/>
            </a:pPr>
            <a:endParaRPr lang="en-GB" sz="2000" b="1" dirty="0"/>
          </a:p>
          <a:p>
            <a:pPr marL="0" indent="0">
              <a:buNone/>
            </a:pPr>
            <a:r>
              <a:rPr lang="en-GB" sz="2000" b="1" dirty="0"/>
              <a:t>Forming a position: </a:t>
            </a:r>
            <a:r>
              <a:rPr lang="en-GB" sz="2000" dirty="0"/>
              <a:t>How does this impact what you think about the issue?</a:t>
            </a:r>
            <a:br>
              <a:rPr lang="en-GB" sz="2000" dirty="0"/>
            </a:br>
            <a:endParaRPr lang="en-GB" sz="1900" dirty="0"/>
          </a:p>
        </p:txBody>
      </p:sp>
      <p:pic>
        <p:nvPicPr>
          <p:cNvPr id="6" name="Graphic 5">
            <a:extLst>
              <a:ext uri="{FF2B5EF4-FFF2-40B4-BE49-F238E27FC236}">
                <a16:creationId xmlns:a16="http://schemas.microsoft.com/office/drawing/2014/main" id="{8578D504-A3DA-33D7-BD70-9A42FC4FF340}"/>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8941" y="6249581"/>
            <a:ext cx="1452398" cy="459619"/>
          </a:xfrm>
          <a:prstGeom prst="rect">
            <a:avLst/>
          </a:prstGeom>
        </p:spPr>
      </p:pic>
    </p:spTree>
    <p:extLst>
      <p:ext uri="{BB962C8B-B14F-4D97-AF65-F5344CB8AC3E}">
        <p14:creationId xmlns:p14="http://schemas.microsoft.com/office/powerpoint/2010/main" val="3151384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31888D8-AB05-0503-781D-3156987E4E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C927B1-5128-1BE7-FA52-8528EFA38955}"/>
              </a:ext>
            </a:extLst>
          </p:cNvPr>
          <p:cNvSpPr>
            <a:spLocks noGrp="1"/>
          </p:cNvSpPr>
          <p:nvPr>
            <p:ph type="title"/>
          </p:nvPr>
        </p:nvSpPr>
        <p:spPr>
          <a:xfrm>
            <a:off x="5868557" y="1138036"/>
            <a:ext cx="5444382" cy="1402470"/>
          </a:xfrm>
        </p:spPr>
        <p:txBody>
          <a:bodyPr>
            <a:normAutofit/>
          </a:bodyPr>
          <a:lstStyle/>
          <a:p>
            <a:r>
              <a:rPr lang="en-GB" sz="2200" b="1" dirty="0"/>
              <a:t>Reflect</a:t>
            </a:r>
          </a:p>
        </p:txBody>
      </p:sp>
      <p:pic>
        <p:nvPicPr>
          <p:cNvPr id="5" name="Picture 4" descr="One in a crowd">
            <a:extLst>
              <a:ext uri="{FF2B5EF4-FFF2-40B4-BE49-F238E27FC236}">
                <a16:creationId xmlns:a16="http://schemas.microsoft.com/office/drawing/2014/main" id="{11A19DCD-EB18-45E7-0FE3-E164E32EF6E6}"/>
              </a:ext>
            </a:extLst>
          </p:cNvPr>
          <p:cNvPicPr>
            <a:picLocks noChangeAspect="1"/>
          </p:cNvPicPr>
          <p:nvPr/>
        </p:nvPicPr>
        <p:blipFill>
          <a:blip r:embed="rId2"/>
          <a:srcRect l="25928" r="17738"/>
          <a:stretch>
            <a:fillRect/>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883A84FD-6F13-5C1E-5544-52488127D9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9A3DE4F-124A-566E-87C4-4CD83BF7A588}"/>
              </a:ext>
            </a:extLst>
          </p:cNvPr>
          <p:cNvSpPr>
            <a:spLocks noGrp="1"/>
          </p:cNvSpPr>
          <p:nvPr>
            <p:ph idx="1"/>
          </p:nvPr>
        </p:nvSpPr>
        <p:spPr>
          <a:xfrm>
            <a:off x="5868557" y="2551176"/>
            <a:ext cx="5444382" cy="3591207"/>
          </a:xfrm>
        </p:spPr>
        <p:txBody>
          <a:bodyPr>
            <a:normAutofit lnSpcReduction="10000"/>
          </a:bodyPr>
          <a:lstStyle/>
          <a:p>
            <a:pPr marL="0" indent="0">
              <a:buNone/>
            </a:pPr>
            <a:r>
              <a:rPr lang="en-GB" sz="2000" dirty="0"/>
              <a:t>How challenging did you find this exercise? Were your responses balanced? What challenges might there be in presenting multiple perspectives in your reflective project? What do you need to present different perspectives in a balanced way?</a:t>
            </a:r>
          </a:p>
          <a:p>
            <a:pPr marL="0" indent="0">
              <a:buNone/>
            </a:pPr>
            <a:endParaRPr lang="en-GB" sz="2000" dirty="0"/>
          </a:p>
          <a:p>
            <a:pPr marL="0" indent="0">
              <a:buNone/>
            </a:pPr>
            <a:r>
              <a:rPr lang="en-GB" sz="2000" b="1" dirty="0"/>
              <a:t>Forming a position: </a:t>
            </a:r>
            <a:r>
              <a:rPr lang="en-GB" sz="2000" dirty="0"/>
              <a:t>If you already had a strong point of view, how easy was it to consider other perspectives? If you did not have a strong position at the start, how did you find your own opinion growing?</a:t>
            </a:r>
            <a:br>
              <a:rPr lang="en-GB" sz="2000" dirty="0"/>
            </a:br>
            <a:r>
              <a:rPr lang="en-GB" sz="2000" dirty="0"/>
              <a:t> </a:t>
            </a:r>
          </a:p>
        </p:txBody>
      </p:sp>
      <p:pic>
        <p:nvPicPr>
          <p:cNvPr id="6" name="Graphic 5">
            <a:extLst>
              <a:ext uri="{FF2B5EF4-FFF2-40B4-BE49-F238E27FC236}">
                <a16:creationId xmlns:a16="http://schemas.microsoft.com/office/drawing/2014/main" id="{594AF49C-C7B8-0A18-79F7-D6944FE3788B}"/>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8941" y="6249581"/>
            <a:ext cx="1452398" cy="459619"/>
          </a:xfrm>
          <a:prstGeom prst="rect">
            <a:avLst/>
          </a:prstGeom>
        </p:spPr>
      </p:pic>
    </p:spTree>
    <p:extLst>
      <p:ext uri="{BB962C8B-B14F-4D97-AF65-F5344CB8AC3E}">
        <p14:creationId xmlns:p14="http://schemas.microsoft.com/office/powerpoint/2010/main" val="3438790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0E3F4C2-A94E-F573-FD70-1833AFA51FD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9BE4718-C44C-A6FC-0BAE-876092A8223C}"/>
              </a:ext>
            </a:extLst>
          </p:cNvPr>
          <p:cNvSpPr>
            <a:spLocks noGrp="1"/>
          </p:cNvSpPr>
          <p:nvPr>
            <p:ph type="title"/>
          </p:nvPr>
        </p:nvSpPr>
        <p:spPr>
          <a:xfrm>
            <a:off x="5868557" y="1138036"/>
            <a:ext cx="5444382" cy="1402470"/>
          </a:xfrm>
        </p:spPr>
        <p:txBody>
          <a:bodyPr>
            <a:normAutofit/>
          </a:bodyPr>
          <a:lstStyle/>
          <a:p>
            <a:r>
              <a:rPr lang="en-GB" sz="2200" b="1" dirty="0"/>
              <a:t>Share</a:t>
            </a:r>
          </a:p>
        </p:txBody>
      </p:sp>
      <p:pic>
        <p:nvPicPr>
          <p:cNvPr id="5" name="Picture 4" descr="One in a crowd">
            <a:extLst>
              <a:ext uri="{FF2B5EF4-FFF2-40B4-BE49-F238E27FC236}">
                <a16:creationId xmlns:a16="http://schemas.microsoft.com/office/drawing/2014/main" id="{DF46F920-E37C-C321-0A30-E24E06E7743C}"/>
              </a:ext>
            </a:extLst>
          </p:cNvPr>
          <p:cNvPicPr>
            <a:picLocks noChangeAspect="1"/>
          </p:cNvPicPr>
          <p:nvPr/>
        </p:nvPicPr>
        <p:blipFill>
          <a:blip r:embed="rId2"/>
          <a:srcRect l="25928" r="17738"/>
          <a:stretch>
            <a:fillRect/>
          </a:stretch>
        </p:blipFill>
        <p:spPr>
          <a:xfrm>
            <a:off x="-1" y="10"/>
            <a:ext cx="5151179" cy="6857990"/>
          </a:xfrm>
          <a:prstGeom prst="rect">
            <a:avLst/>
          </a:prstGeom>
        </p:spPr>
      </p:pic>
      <p:cxnSp>
        <p:nvCxnSpPr>
          <p:cNvPr id="9" name="Straight Connector 8">
            <a:extLst>
              <a:ext uri="{FF2B5EF4-FFF2-40B4-BE49-F238E27FC236}">
                <a16:creationId xmlns:a16="http://schemas.microsoft.com/office/drawing/2014/main" id="{7573C966-6FD8-5E87-83C6-7B6A7565EA8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971697"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CBF966F-A405-41EB-B5F3-42B44F99D9F7}"/>
              </a:ext>
            </a:extLst>
          </p:cNvPr>
          <p:cNvSpPr>
            <a:spLocks noGrp="1"/>
          </p:cNvSpPr>
          <p:nvPr>
            <p:ph idx="1"/>
          </p:nvPr>
        </p:nvSpPr>
        <p:spPr>
          <a:xfrm>
            <a:off x="5868557" y="2551176"/>
            <a:ext cx="5444382" cy="3591207"/>
          </a:xfrm>
        </p:spPr>
        <p:txBody>
          <a:bodyPr>
            <a:normAutofit/>
          </a:bodyPr>
          <a:lstStyle/>
          <a:p>
            <a:pPr marL="0" indent="0">
              <a:buNone/>
            </a:pPr>
            <a:r>
              <a:rPr lang="en-GB" sz="2000" dirty="0"/>
              <a:t>Looking back on this exercise, talk to a partner and share not just your results from the exercise but where you found it easy or difficult to think from certain perspectives.</a:t>
            </a:r>
          </a:p>
          <a:p>
            <a:pPr marL="0" indent="0">
              <a:buNone/>
            </a:pPr>
            <a:endParaRPr lang="en-GB" sz="2000" dirty="0"/>
          </a:p>
          <a:p>
            <a:pPr marL="0" indent="0">
              <a:buNone/>
            </a:pPr>
            <a:r>
              <a:rPr lang="en-GB" sz="2000" dirty="0"/>
              <a:t> </a:t>
            </a:r>
          </a:p>
        </p:txBody>
      </p:sp>
      <p:pic>
        <p:nvPicPr>
          <p:cNvPr id="6" name="Graphic 5">
            <a:extLst>
              <a:ext uri="{FF2B5EF4-FFF2-40B4-BE49-F238E27FC236}">
                <a16:creationId xmlns:a16="http://schemas.microsoft.com/office/drawing/2014/main" id="{1C4DEBD5-E599-B4B9-8CDD-1F9E61D1A451}"/>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8941" y="6249581"/>
            <a:ext cx="1452398" cy="459619"/>
          </a:xfrm>
          <a:prstGeom prst="rect">
            <a:avLst/>
          </a:prstGeom>
        </p:spPr>
      </p:pic>
    </p:spTree>
    <p:extLst>
      <p:ext uri="{BB962C8B-B14F-4D97-AF65-F5344CB8AC3E}">
        <p14:creationId xmlns:p14="http://schemas.microsoft.com/office/powerpoint/2010/main" val="2937560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42CACE8E-C174-35CB-FAB0-679FFE8F539F}"/>
              </a:ext>
            </a:extLst>
          </p:cNvPr>
          <p:cNvPicPr>
            <a:picLocks noChangeAspect="1"/>
          </p:cNvPicPr>
          <p:nvPr/>
        </p:nvPicPr>
        <p:blipFill>
          <a:blip r:embed="rId2"/>
          <a:srcRect l="11652" r="9389"/>
          <a:stretch>
            <a:fillRect/>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9A72F6E-4A39-6882-97A5-BCDC5EC31759}"/>
              </a:ext>
            </a:extLst>
          </p:cNvPr>
          <p:cNvSpPr>
            <a:spLocks noGrp="1"/>
          </p:cNvSpPr>
          <p:nvPr>
            <p:ph type="title"/>
          </p:nvPr>
        </p:nvSpPr>
        <p:spPr>
          <a:xfrm>
            <a:off x="838200" y="365125"/>
            <a:ext cx="6771290" cy="1899912"/>
          </a:xfrm>
        </p:spPr>
        <p:txBody>
          <a:bodyPr>
            <a:normAutofit/>
          </a:bodyPr>
          <a:lstStyle/>
          <a:p>
            <a:r>
              <a:rPr lang="en-GB" sz="2200" b="1" dirty="0"/>
              <a:t>Transfer! Go back to the picture at the start. How might you approach these questions now? Which question is the most important one? What questions are missing? </a:t>
            </a:r>
            <a:br>
              <a:rPr lang="en-GB" sz="2200" dirty="0"/>
            </a:br>
            <a:endParaRPr lang="en-GB" sz="2200" dirty="0"/>
          </a:p>
        </p:txBody>
      </p:sp>
      <p:sp>
        <p:nvSpPr>
          <p:cNvPr id="3" name="Content Placeholder 2">
            <a:extLst>
              <a:ext uri="{FF2B5EF4-FFF2-40B4-BE49-F238E27FC236}">
                <a16:creationId xmlns:a16="http://schemas.microsoft.com/office/drawing/2014/main" id="{E30A8B7E-BC37-2DB6-E6EB-FBA6D3C76626}"/>
              </a:ext>
            </a:extLst>
          </p:cNvPr>
          <p:cNvSpPr>
            <a:spLocks noGrp="1"/>
          </p:cNvSpPr>
          <p:nvPr>
            <p:ph idx="1"/>
          </p:nvPr>
        </p:nvSpPr>
        <p:spPr>
          <a:xfrm>
            <a:off x="662152" y="2081048"/>
            <a:ext cx="3998237" cy="4095915"/>
          </a:xfrm>
        </p:spPr>
        <p:txBody>
          <a:bodyPr>
            <a:normAutofit fontScale="40000" lnSpcReduction="20000"/>
          </a:bodyPr>
          <a:lstStyle/>
          <a:p>
            <a:pPr marL="0" indent="0">
              <a:buNone/>
            </a:pPr>
            <a:r>
              <a:rPr lang="en-GB" sz="4000" i="1" dirty="0"/>
              <a:t>What is the story?</a:t>
            </a:r>
            <a:br>
              <a:rPr lang="en-GB" sz="4000" i="1" dirty="0"/>
            </a:br>
            <a:r>
              <a:rPr lang="en-GB" sz="4000" i="1" dirty="0"/>
              <a:t>What is the untold story?</a:t>
            </a:r>
            <a:br>
              <a:rPr lang="en-GB" sz="4000" i="1" dirty="0"/>
            </a:br>
            <a:r>
              <a:rPr lang="en-GB" sz="4000" i="1" dirty="0"/>
              <a:t>What is your story?</a:t>
            </a:r>
            <a:br>
              <a:rPr lang="en-GB" sz="4000" i="1" dirty="0"/>
            </a:br>
            <a:r>
              <a:rPr lang="en-GB" sz="4000" i="1" dirty="0"/>
              <a:t>What is his/her story?</a:t>
            </a:r>
            <a:br>
              <a:rPr lang="en-GB" sz="4000" i="1" dirty="0"/>
            </a:br>
            <a:r>
              <a:rPr lang="en-GB" sz="4000" i="1" dirty="0"/>
              <a:t>What is our story? </a:t>
            </a:r>
            <a:br>
              <a:rPr lang="en-GB" sz="4000" i="1" dirty="0"/>
            </a:br>
            <a:r>
              <a:rPr lang="en-GB" sz="4000" i="1" dirty="0"/>
              <a:t>What is the bigger story?</a:t>
            </a:r>
            <a:br>
              <a:rPr lang="en-GB" sz="4000" i="1" dirty="0"/>
            </a:br>
            <a:r>
              <a:rPr lang="en-GB" sz="4000" i="1" dirty="0"/>
              <a:t>What is the smaller story? </a:t>
            </a:r>
            <a:br>
              <a:rPr lang="en-GB" sz="4000" i="1" dirty="0"/>
            </a:br>
            <a:r>
              <a:rPr lang="en-GB" sz="4000" i="1" dirty="0"/>
              <a:t>What is the scientific/historical/cultural story?</a:t>
            </a:r>
            <a:endParaRPr lang="en-GB" sz="4000" dirty="0"/>
          </a:p>
          <a:p>
            <a:pPr marL="0" indent="0">
              <a:buNone/>
            </a:pPr>
            <a:r>
              <a:rPr lang="en-GB" sz="4000" i="1" dirty="0"/>
              <a:t>What do each of these questions make you consider?</a:t>
            </a:r>
            <a:r>
              <a:rPr lang="en-GB" sz="4000" dirty="0"/>
              <a:t> </a:t>
            </a:r>
          </a:p>
          <a:p>
            <a:pPr marL="0" indent="0">
              <a:buNone/>
            </a:pPr>
            <a:r>
              <a:rPr lang="en-GB" sz="4000" b="1" dirty="0"/>
              <a:t>What position do you hold on the ethical issue and dilemma suggested by this picture?</a:t>
            </a:r>
          </a:p>
          <a:p>
            <a:pPr marL="0" indent="0">
              <a:buNone/>
            </a:pPr>
            <a:endParaRPr lang="en-GB" sz="4000" b="1" dirty="0"/>
          </a:p>
          <a:p>
            <a:pPr marL="0" indent="0">
              <a:buNone/>
            </a:pPr>
            <a:r>
              <a:rPr lang="en-GB" sz="4000" b="1" dirty="0"/>
              <a:t>How does this matter to you? How does this matter to your community? How does it matter to the world? </a:t>
            </a:r>
            <a:endParaRPr lang="en-GB" sz="4000" dirty="0"/>
          </a:p>
          <a:p>
            <a:pPr marL="0" indent="0">
              <a:buNone/>
            </a:pPr>
            <a:endParaRPr lang="en-GB" sz="4000" dirty="0"/>
          </a:p>
          <a:p>
            <a:pPr marL="0" indent="0">
              <a:buNone/>
            </a:pPr>
            <a:endParaRPr lang="en-GB" sz="1300" dirty="0"/>
          </a:p>
        </p:txBody>
      </p:sp>
      <p:pic>
        <p:nvPicPr>
          <p:cNvPr id="6" name="Graphic 5">
            <a:extLst>
              <a:ext uri="{FF2B5EF4-FFF2-40B4-BE49-F238E27FC236}">
                <a16:creationId xmlns:a16="http://schemas.microsoft.com/office/drawing/2014/main" id="{E5FA1675-E85C-F390-8CD5-7E928E28A1EC}"/>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8941" y="6249581"/>
            <a:ext cx="1452398" cy="459619"/>
          </a:xfrm>
          <a:prstGeom prst="rect">
            <a:avLst/>
          </a:prstGeom>
        </p:spPr>
      </p:pic>
    </p:spTree>
    <p:extLst>
      <p:ext uri="{BB962C8B-B14F-4D97-AF65-F5344CB8AC3E}">
        <p14:creationId xmlns:p14="http://schemas.microsoft.com/office/powerpoint/2010/main" val="25272737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erson with idea concept">
            <a:extLst>
              <a:ext uri="{FF2B5EF4-FFF2-40B4-BE49-F238E27FC236}">
                <a16:creationId xmlns:a16="http://schemas.microsoft.com/office/drawing/2014/main" id="{7A78CCED-F9AC-C32D-F849-AD600646DBA2}"/>
              </a:ext>
            </a:extLst>
          </p:cNvPr>
          <p:cNvPicPr>
            <a:picLocks noChangeAspect="1"/>
          </p:cNvPicPr>
          <p:nvPr/>
        </p:nvPicPr>
        <p:blipFill>
          <a:blip r:embed="rId2"/>
          <a:srcRect l="27902" r="19439" b="-2"/>
          <a:stretch>
            <a:fillRect/>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402F4BC-D322-9BBA-14B1-A09F6CFA4645}"/>
              </a:ext>
            </a:extLst>
          </p:cNvPr>
          <p:cNvSpPr>
            <a:spLocks noGrp="1"/>
          </p:cNvSpPr>
          <p:nvPr>
            <p:ph type="title"/>
          </p:nvPr>
        </p:nvSpPr>
        <p:spPr>
          <a:xfrm>
            <a:off x="6115317" y="405685"/>
            <a:ext cx="5464968" cy="1559301"/>
          </a:xfrm>
        </p:spPr>
        <p:txBody>
          <a:bodyPr>
            <a:normAutofit/>
          </a:bodyPr>
          <a:lstStyle/>
          <a:p>
            <a:r>
              <a:rPr lang="en-GB" sz="4000"/>
              <a:t>Taking a step back: reflecting on the process</a:t>
            </a:r>
          </a:p>
        </p:txBody>
      </p:sp>
      <p:sp>
        <p:nvSpPr>
          <p:cNvPr id="3" name="Content Placeholder 2">
            <a:extLst>
              <a:ext uri="{FF2B5EF4-FFF2-40B4-BE49-F238E27FC236}">
                <a16:creationId xmlns:a16="http://schemas.microsoft.com/office/drawing/2014/main" id="{66E0D02B-2984-34D5-1668-FE48848A3D6A}"/>
              </a:ext>
            </a:extLst>
          </p:cNvPr>
          <p:cNvSpPr>
            <a:spLocks noGrp="1"/>
          </p:cNvSpPr>
          <p:nvPr>
            <p:ph idx="1"/>
          </p:nvPr>
        </p:nvSpPr>
        <p:spPr>
          <a:xfrm>
            <a:off x="6096000" y="2596055"/>
            <a:ext cx="5266657" cy="3644023"/>
          </a:xfrm>
        </p:spPr>
        <p:txBody>
          <a:bodyPr anchor="ctr">
            <a:normAutofit fontScale="92500" lnSpcReduction="10000"/>
          </a:bodyPr>
          <a:lstStyle/>
          <a:p>
            <a:pPr marL="0" indent="0">
              <a:buNone/>
            </a:pPr>
            <a:r>
              <a:rPr lang="en-GB" sz="1800" dirty="0"/>
              <a:t>1. Consider the exploration you have just taken part in. How did you use the following skills? Which skill stood out as most impactful? </a:t>
            </a:r>
          </a:p>
          <a:p>
            <a:pPr marL="0" indent="0">
              <a:buNone/>
            </a:pPr>
            <a:r>
              <a:rPr lang="en-GB" sz="1800" i="1" dirty="0"/>
              <a:t>Communication</a:t>
            </a:r>
            <a:r>
              <a:rPr lang="en-GB" sz="1800" dirty="0"/>
              <a:t> (Interpersonal) </a:t>
            </a:r>
            <a:r>
              <a:rPr lang="en-GB" sz="1800" i="1" dirty="0"/>
              <a:t>Ethical decision-making </a:t>
            </a:r>
            <a:r>
              <a:rPr lang="en-GB" sz="1800" dirty="0"/>
              <a:t>(Thinking)</a:t>
            </a:r>
            <a:r>
              <a:rPr lang="en-GB" sz="1800" i="1" dirty="0"/>
              <a:t> Creative Thinking (</a:t>
            </a:r>
            <a:r>
              <a:rPr lang="en-GB" sz="1800" dirty="0"/>
              <a:t>Thinking</a:t>
            </a:r>
            <a:r>
              <a:rPr lang="en-GB" sz="1800" i="1" dirty="0"/>
              <a:t>) Empathy </a:t>
            </a:r>
            <a:r>
              <a:rPr lang="en-GB" sz="1800" dirty="0"/>
              <a:t>(Intercultural Understanding)</a:t>
            </a:r>
          </a:p>
          <a:p>
            <a:pPr marL="0" indent="0">
              <a:buNone/>
            </a:pPr>
            <a:r>
              <a:rPr lang="en-GB" sz="1800" dirty="0"/>
              <a:t>2. How do you feel you responded to PPS LO5?  </a:t>
            </a:r>
            <a:br>
              <a:rPr lang="en-GB" sz="1800" dirty="0"/>
            </a:br>
            <a:r>
              <a:rPr lang="en-US" sz="1800" dirty="0"/>
              <a:t>LO5 - Demonstrate an awareness of the ethical implications of one’s choices and actions on self and others</a:t>
            </a:r>
          </a:p>
          <a:p>
            <a:pPr marL="0" indent="0">
              <a:buNone/>
            </a:pPr>
            <a:r>
              <a:rPr lang="en-US" sz="1800" b="1" dirty="0"/>
              <a:t>3. </a:t>
            </a:r>
            <a:r>
              <a:rPr lang="en-US" sz="1800" dirty="0"/>
              <a:t>How might your skill development here link to other elements of your personal and professional contexts? </a:t>
            </a:r>
          </a:p>
          <a:p>
            <a:pPr marL="0" indent="0">
              <a:buNone/>
            </a:pPr>
            <a:r>
              <a:rPr lang="en-US" sz="1800" dirty="0"/>
              <a:t>You might consider Community Engagement or personal and professional contexts</a:t>
            </a:r>
            <a:endParaRPr lang="en-GB" sz="1800" dirty="0"/>
          </a:p>
          <a:p>
            <a:pPr marL="0" indent="0">
              <a:buNone/>
            </a:pPr>
            <a:endParaRPr lang="en-GB" sz="1400" dirty="0"/>
          </a:p>
        </p:txBody>
      </p:sp>
      <p:pic>
        <p:nvPicPr>
          <p:cNvPr id="6" name="Graphic 5">
            <a:extLst>
              <a:ext uri="{FF2B5EF4-FFF2-40B4-BE49-F238E27FC236}">
                <a16:creationId xmlns:a16="http://schemas.microsoft.com/office/drawing/2014/main" id="{72E12DC7-3B54-16E4-4404-038537D8AC33}"/>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138941" y="6249581"/>
            <a:ext cx="1452398" cy="459619"/>
          </a:xfrm>
          <a:prstGeom prst="rect">
            <a:avLst/>
          </a:prstGeom>
        </p:spPr>
      </p:pic>
    </p:spTree>
    <p:extLst>
      <p:ext uri="{BB962C8B-B14F-4D97-AF65-F5344CB8AC3E}">
        <p14:creationId xmlns:p14="http://schemas.microsoft.com/office/powerpoint/2010/main" val="36800519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52</TotalTime>
  <Words>750</Words>
  <Application>Microsoft Office PowerPoint</Application>
  <PresentationFormat>Widescreen</PresentationFormat>
  <Paragraphs>50</Paragraphs>
  <Slides>13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Aptos</vt:lpstr>
      <vt:lpstr>Aptos Display</vt:lpstr>
      <vt:lpstr>Arial</vt:lpstr>
      <vt:lpstr>Calibri</vt:lpstr>
      <vt:lpstr>Office Theme</vt:lpstr>
      <vt:lpstr>Forming an ethical position: 1</vt:lpstr>
      <vt:lpstr>How and why should I form an ethical position?    </vt:lpstr>
      <vt:lpstr>PowerPoint Presentation</vt:lpstr>
      <vt:lpstr>Talk through what you see</vt:lpstr>
      <vt:lpstr>First, what’s it like to stand in someone else’s shoes?</vt:lpstr>
      <vt:lpstr>Transfer our questioning to different contexts</vt:lpstr>
      <vt:lpstr>Now exploring one theme. </vt:lpstr>
      <vt:lpstr>Choose one of the photos here as a stimulus to find 2-3 further photos that share an ethical dimension or specific ethical issue. </vt:lpstr>
      <vt:lpstr>Action</vt:lpstr>
      <vt:lpstr>Reflect</vt:lpstr>
      <vt:lpstr>Share</vt:lpstr>
      <vt:lpstr>Transfer! Go back to the picture at the start. How might you approach these questions now? Which question is the most important one? What questions are missing?  </vt:lpstr>
      <vt:lpstr>Taking a step back: reflecting on the process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Rebecca Austin Pickard</dc:creator>
  <cp:lastModifiedBy>Rebecca Austin Pickard</cp:lastModifiedBy>
  <cp:revision>1</cp:revision>
  <dcterms:created xsi:type="dcterms:W3CDTF">2026-11-07T10:54:03Z</dcterms:created>
  <dcterms:modified xsi:type="dcterms:W3CDTF">2026-11-07T11:46:35Z</dcterms:modified>
</cp:coreProperties>
</file>