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60" r:id="rId5"/>
    <p:sldId id="261" r:id="rId6"/>
    <p:sldId id="259"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46C6DF-0CC2-4624-8650-A05321A4380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367563C-793E-4251-B7A7-294143DB4D34}">
      <dgm:prSet/>
      <dgm:spPr/>
      <dgm:t>
        <a:bodyPr/>
        <a:lstStyle/>
        <a:p>
          <a:pPr>
            <a:lnSpc>
              <a:spcPct val="100000"/>
            </a:lnSpc>
          </a:pPr>
          <a:r>
            <a:rPr lang="en-GB" dirty="0"/>
            <a:t>It’s important </a:t>
          </a:r>
          <a:r>
            <a:rPr lang="en-US" dirty="0"/>
            <a:t>to go beyond shallow judgements and labels about people, systems, objects,</a:t>
          </a:r>
          <a:r>
            <a:rPr lang="en-GB" dirty="0"/>
            <a:t> or ideas. To do this, we need:</a:t>
          </a:r>
          <a:endParaRPr lang="en-US" dirty="0"/>
        </a:p>
      </dgm:t>
    </dgm:pt>
    <dgm:pt modelId="{354FA6D0-0C3A-4904-AC3E-B1274B7C70E1}" type="parTrans" cxnId="{5625C9DD-EE8C-4A95-BA2D-66850184B084}">
      <dgm:prSet/>
      <dgm:spPr/>
      <dgm:t>
        <a:bodyPr/>
        <a:lstStyle/>
        <a:p>
          <a:endParaRPr lang="en-US"/>
        </a:p>
      </dgm:t>
    </dgm:pt>
    <dgm:pt modelId="{18F53AE6-E78E-461C-82BB-EA20938F9284}" type="sibTrans" cxnId="{5625C9DD-EE8C-4A95-BA2D-66850184B084}">
      <dgm:prSet/>
      <dgm:spPr/>
      <dgm:t>
        <a:bodyPr/>
        <a:lstStyle/>
        <a:p>
          <a:endParaRPr lang="en-US"/>
        </a:p>
      </dgm:t>
    </dgm:pt>
    <dgm:pt modelId="{BFE94F12-3B0A-436C-ADAB-79297EC1C120}">
      <dgm:prSet/>
      <dgm:spPr/>
      <dgm:t>
        <a:bodyPr/>
        <a:lstStyle/>
        <a:p>
          <a:pPr>
            <a:lnSpc>
              <a:spcPct val="100000"/>
            </a:lnSpc>
          </a:pPr>
          <a:r>
            <a:rPr lang="en-GB" b="1" dirty="0"/>
            <a:t>Time: </a:t>
          </a:r>
          <a:r>
            <a:rPr lang="en-GB" dirty="0"/>
            <a:t>take a moment to consider what you really think and not rush to make a decision. </a:t>
          </a:r>
          <a:endParaRPr lang="en-US" dirty="0"/>
        </a:p>
      </dgm:t>
    </dgm:pt>
    <dgm:pt modelId="{23796AE4-BB5B-4266-8235-014485A1C5D8}" type="parTrans" cxnId="{0DCE0F45-248B-4D47-98E5-C21585C801F2}">
      <dgm:prSet/>
      <dgm:spPr/>
      <dgm:t>
        <a:bodyPr/>
        <a:lstStyle/>
        <a:p>
          <a:endParaRPr lang="en-US"/>
        </a:p>
      </dgm:t>
    </dgm:pt>
    <dgm:pt modelId="{1A5350D9-35D2-4795-A1FD-AE13A144EE04}" type="sibTrans" cxnId="{0DCE0F45-248B-4D47-98E5-C21585C801F2}">
      <dgm:prSet/>
      <dgm:spPr/>
      <dgm:t>
        <a:bodyPr/>
        <a:lstStyle/>
        <a:p>
          <a:endParaRPr lang="en-US"/>
        </a:p>
      </dgm:t>
    </dgm:pt>
    <dgm:pt modelId="{449C78A6-7B5D-423C-83F2-3C92562AA973}">
      <dgm:prSet/>
      <dgm:spPr/>
      <dgm:t>
        <a:bodyPr/>
        <a:lstStyle/>
        <a:p>
          <a:pPr>
            <a:lnSpc>
              <a:spcPct val="100000"/>
            </a:lnSpc>
          </a:pPr>
          <a:r>
            <a:rPr lang="en-GB" b="1" dirty="0"/>
            <a:t>Scaffold: </a:t>
          </a:r>
          <a:r>
            <a:rPr lang="en-GB" dirty="0"/>
            <a:t>You can </a:t>
          </a:r>
          <a:r>
            <a:rPr lang="en-US" dirty="0"/>
            <a:t>keep building your ideas over time and notice how your ideas about who you are change and mature</a:t>
          </a:r>
          <a:r>
            <a:rPr lang="en-GB" dirty="0"/>
            <a:t>.</a:t>
          </a:r>
          <a:endParaRPr lang="en-US" dirty="0"/>
        </a:p>
      </dgm:t>
    </dgm:pt>
    <dgm:pt modelId="{350D33B3-0C49-4C43-8D11-EFED310C1CDE}" type="parTrans" cxnId="{5EBBDC7D-3B35-4782-AF59-7BED0E73449C}">
      <dgm:prSet/>
      <dgm:spPr/>
      <dgm:t>
        <a:bodyPr/>
        <a:lstStyle/>
        <a:p>
          <a:endParaRPr lang="en-US"/>
        </a:p>
      </dgm:t>
    </dgm:pt>
    <dgm:pt modelId="{74E1E2F4-CD6C-45F0-BFE8-49A60E9ECC01}" type="sibTrans" cxnId="{5EBBDC7D-3B35-4782-AF59-7BED0E73449C}">
      <dgm:prSet/>
      <dgm:spPr/>
      <dgm:t>
        <a:bodyPr/>
        <a:lstStyle/>
        <a:p>
          <a:endParaRPr lang="en-US"/>
        </a:p>
      </dgm:t>
    </dgm:pt>
    <dgm:pt modelId="{73439791-F679-481D-9AA0-2E58DF8CA336}" type="pres">
      <dgm:prSet presAssocID="{8846C6DF-0CC2-4624-8650-A05321A43805}" presName="root" presStyleCnt="0">
        <dgm:presLayoutVars>
          <dgm:dir/>
          <dgm:resizeHandles val="exact"/>
        </dgm:presLayoutVars>
      </dgm:prSet>
      <dgm:spPr/>
    </dgm:pt>
    <dgm:pt modelId="{C756DC26-C65A-4C79-9657-B2CC4FFE0A93}" type="pres">
      <dgm:prSet presAssocID="{7367563C-793E-4251-B7A7-294143DB4D34}" presName="compNode" presStyleCnt="0"/>
      <dgm:spPr/>
    </dgm:pt>
    <dgm:pt modelId="{B5AAF512-6BD7-4986-A8C6-BF92B35B33C3}" type="pres">
      <dgm:prSet presAssocID="{7367563C-793E-4251-B7A7-294143DB4D34}" presName="bgRect" presStyleLbl="bgShp" presStyleIdx="0" presStyleCnt="3"/>
      <dgm:spPr/>
    </dgm:pt>
    <dgm:pt modelId="{6B01B08D-7A0E-42F2-A841-E91190525BC2}" type="pres">
      <dgm:prSet presAssocID="{7367563C-793E-4251-B7A7-294143DB4D3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Judge"/>
        </a:ext>
      </dgm:extLst>
    </dgm:pt>
    <dgm:pt modelId="{D4BFAB38-41B5-40A8-BCE9-74B705ED63AA}" type="pres">
      <dgm:prSet presAssocID="{7367563C-793E-4251-B7A7-294143DB4D34}" presName="spaceRect" presStyleCnt="0"/>
      <dgm:spPr/>
    </dgm:pt>
    <dgm:pt modelId="{198433C7-5551-403B-9DDD-4CE69C082DA1}" type="pres">
      <dgm:prSet presAssocID="{7367563C-793E-4251-B7A7-294143DB4D34}" presName="parTx" presStyleLbl="revTx" presStyleIdx="0" presStyleCnt="3">
        <dgm:presLayoutVars>
          <dgm:chMax val="0"/>
          <dgm:chPref val="0"/>
        </dgm:presLayoutVars>
      </dgm:prSet>
      <dgm:spPr/>
    </dgm:pt>
    <dgm:pt modelId="{13B93E9A-806A-48DE-B380-56701CFC2753}" type="pres">
      <dgm:prSet presAssocID="{18F53AE6-E78E-461C-82BB-EA20938F9284}" presName="sibTrans" presStyleCnt="0"/>
      <dgm:spPr/>
    </dgm:pt>
    <dgm:pt modelId="{6118F1AA-6114-4921-BEE2-86C2080C69FA}" type="pres">
      <dgm:prSet presAssocID="{BFE94F12-3B0A-436C-ADAB-79297EC1C120}" presName="compNode" presStyleCnt="0"/>
      <dgm:spPr/>
    </dgm:pt>
    <dgm:pt modelId="{3CD69BCB-E21B-44B9-9658-FCCAE6ACABFF}" type="pres">
      <dgm:prSet presAssocID="{BFE94F12-3B0A-436C-ADAB-79297EC1C120}" presName="bgRect" presStyleLbl="bgShp" presStyleIdx="1" presStyleCnt="3"/>
      <dgm:spPr/>
    </dgm:pt>
    <dgm:pt modelId="{66FF7122-6B32-49A4-87F5-2EA0B4DB7ABD}" type="pres">
      <dgm:prSet presAssocID="{BFE94F12-3B0A-436C-ADAB-79297EC1C12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1DA9CC24-A752-4F3A-A6AE-46E08016CB48}" type="pres">
      <dgm:prSet presAssocID="{BFE94F12-3B0A-436C-ADAB-79297EC1C120}" presName="spaceRect" presStyleCnt="0"/>
      <dgm:spPr/>
    </dgm:pt>
    <dgm:pt modelId="{AD302319-EF71-4C22-8B3C-A6D053F902A3}" type="pres">
      <dgm:prSet presAssocID="{BFE94F12-3B0A-436C-ADAB-79297EC1C120}" presName="parTx" presStyleLbl="revTx" presStyleIdx="1" presStyleCnt="3">
        <dgm:presLayoutVars>
          <dgm:chMax val="0"/>
          <dgm:chPref val="0"/>
        </dgm:presLayoutVars>
      </dgm:prSet>
      <dgm:spPr/>
    </dgm:pt>
    <dgm:pt modelId="{CD5F1204-DBF0-4532-9BC5-C6F5920889F6}" type="pres">
      <dgm:prSet presAssocID="{1A5350D9-35D2-4795-A1FD-AE13A144EE04}" presName="sibTrans" presStyleCnt="0"/>
      <dgm:spPr/>
    </dgm:pt>
    <dgm:pt modelId="{6F410318-2E31-46FA-A508-6D613F8E5F2D}" type="pres">
      <dgm:prSet presAssocID="{449C78A6-7B5D-423C-83F2-3C92562AA973}" presName="compNode" presStyleCnt="0"/>
      <dgm:spPr/>
    </dgm:pt>
    <dgm:pt modelId="{A5C59FBC-97A3-4688-9516-BB9E56FC327A}" type="pres">
      <dgm:prSet presAssocID="{449C78A6-7B5D-423C-83F2-3C92562AA973}" presName="bgRect" presStyleLbl="bgShp" presStyleIdx="2" presStyleCnt="3" custLinFactNeighborX="0" custLinFactNeighborY="-1669"/>
      <dgm:spPr/>
    </dgm:pt>
    <dgm:pt modelId="{397691C0-C32A-4F34-9CF6-9F8EF9131D8F}" type="pres">
      <dgm:prSet presAssocID="{449C78A6-7B5D-423C-83F2-3C92562AA97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orkflow"/>
        </a:ext>
      </dgm:extLst>
    </dgm:pt>
    <dgm:pt modelId="{51385E3E-B5DD-4FCB-8028-1FEF5EEA9621}" type="pres">
      <dgm:prSet presAssocID="{449C78A6-7B5D-423C-83F2-3C92562AA973}" presName="spaceRect" presStyleCnt="0"/>
      <dgm:spPr/>
    </dgm:pt>
    <dgm:pt modelId="{F971394E-91B9-418F-A6B6-67DBAFFA4FE7}" type="pres">
      <dgm:prSet presAssocID="{449C78A6-7B5D-423C-83F2-3C92562AA973}" presName="parTx" presStyleLbl="revTx" presStyleIdx="2" presStyleCnt="3">
        <dgm:presLayoutVars>
          <dgm:chMax val="0"/>
          <dgm:chPref val="0"/>
        </dgm:presLayoutVars>
      </dgm:prSet>
      <dgm:spPr/>
    </dgm:pt>
  </dgm:ptLst>
  <dgm:cxnLst>
    <dgm:cxn modelId="{AD17895F-07CA-4665-8EEB-9A88C4185556}" type="presOf" srcId="{7367563C-793E-4251-B7A7-294143DB4D34}" destId="{198433C7-5551-403B-9DDD-4CE69C082DA1}" srcOrd="0" destOrd="0" presId="urn:microsoft.com/office/officeart/2018/2/layout/IconVerticalSolidList"/>
    <dgm:cxn modelId="{68036F44-B2A8-49B7-AFB3-5736FAA83317}" type="presOf" srcId="{8846C6DF-0CC2-4624-8650-A05321A43805}" destId="{73439791-F679-481D-9AA0-2E58DF8CA336}" srcOrd="0" destOrd="0" presId="urn:microsoft.com/office/officeart/2018/2/layout/IconVerticalSolidList"/>
    <dgm:cxn modelId="{0DCE0F45-248B-4D47-98E5-C21585C801F2}" srcId="{8846C6DF-0CC2-4624-8650-A05321A43805}" destId="{BFE94F12-3B0A-436C-ADAB-79297EC1C120}" srcOrd="1" destOrd="0" parTransId="{23796AE4-BB5B-4266-8235-014485A1C5D8}" sibTransId="{1A5350D9-35D2-4795-A1FD-AE13A144EE04}"/>
    <dgm:cxn modelId="{5EBBDC7D-3B35-4782-AF59-7BED0E73449C}" srcId="{8846C6DF-0CC2-4624-8650-A05321A43805}" destId="{449C78A6-7B5D-423C-83F2-3C92562AA973}" srcOrd="2" destOrd="0" parTransId="{350D33B3-0C49-4C43-8D11-EFED310C1CDE}" sibTransId="{74E1E2F4-CD6C-45F0-BFE8-49A60E9ECC01}"/>
    <dgm:cxn modelId="{9ACC908C-AAA9-412F-B8EA-244E73235FFF}" type="presOf" srcId="{449C78A6-7B5D-423C-83F2-3C92562AA973}" destId="{F971394E-91B9-418F-A6B6-67DBAFFA4FE7}" srcOrd="0" destOrd="0" presId="urn:microsoft.com/office/officeart/2018/2/layout/IconVerticalSolidList"/>
    <dgm:cxn modelId="{5625C9DD-EE8C-4A95-BA2D-66850184B084}" srcId="{8846C6DF-0CC2-4624-8650-A05321A43805}" destId="{7367563C-793E-4251-B7A7-294143DB4D34}" srcOrd="0" destOrd="0" parTransId="{354FA6D0-0C3A-4904-AC3E-B1274B7C70E1}" sibTransId="{18F53AE6-E78E-461C-82BB-EA20938F9284}"/>
    <dgm:cxn modelId="{E14253E3-BCCF-42BB-8BCA-17DF1F0AE976}" type="presOf" srcId="{BFE94F12-3B0A-436C-ADAB-79297EC1C120}" destId="{AD302319-EF71-4C22-8B3C-A6D053F902A3}" srcOrd="0" destOrd="0" presId="urn:microsoft.com/office/officeart/2018/2/layout/IconVerticalSolidList"/>
    <dgm:cxn modelId="{B609765C-4D49-449E-9E90-BC518D398BD4}" type="presParOf" srcId="{73439791-F679-481D-9AA0-2E58DF8CA336}" destId="{C756DC26-C65A-4C79-9657-B2CC4FFE0A93}" srcOrd="0" destOrd="0" presId="urn:microsoft.com/office/officeart/2018/2/layout/IconVerticalSolidList"/>
    <dgm:cxn modelId="{9394E529-6EF1-4AC1-976F-35CDAD94EB0A}" type="presParOf" srcId="{C756DC26-C65A-4C79-9657-B2CC4FFE0A93}" destId="{B5AAF512-6BD7-4986-A8C6-BF92B35B33C3}" srcOrd="0" destOrd="0" presId="urn:microsoft.com/office/officeart/2018/2/layout/IconVerticalSolidList"/>
    <dgm:cxn modelId="{9F59AD16-9560-4365-8583-23E601FE8F13}" type="presParOf" srcId="{C756DC26-C65A-4C79-9657-B2CC4FFE0A93}" destId="{6B01B08D-7A0E-42F2-A841-E91190525BC2}" srcOrd="1" destOrd="0" presId="urn:microsoft.com/office/officeart/2018/2/layout/IconVerticalSolidList"/>
    <dgm:cxn modelId="{720E1794-D874-4532-B600-26327E606E8E}" type="presParOf" srcId="{C756DC26-C65A-4C79-9657-B2CC4FFE0A93}" destId="{D4BFAB38-41B5-40A8-BCE9-74B705ED63AA}" srcOrd="2" destOrd="0" presId="urn:microsoft.com/office/officeart/2018/2/layout/IconVerticalSolidList"/>
    <dgm:cxn modelId="{313681EE-D9FB-4941-AC67-04DFF7DE4890}" type="presParOf" srcId="{C756DC26-C65A-4C79-9657-B2CC4FFE0A93}" destId="{198433C7-5551-403B-9DDD-4CE69C082DA1}" srcOrd="3" destOrd="0" presId="urn:microsoft.com/office/officeart/2018/2/layout/IconVerticalSolidList"/>
    <dgm:cxn modelId="{0AE3B146-ECDF-415B-A98C-BF8DCC2FE928}" type="presParOf" srcId="{73439791-F679-481D-9AA0-2E58DF8CA336}" destId="{13B93E9A-806A-48DE-B380-56701CFC2753}" srcOrd="1" destOrd="0" presId="urn:microsoft.com/office/officeart/2018/2/layout/IconVerticalSolidList"/>
    <dgm:cxn modelId="{BA7E6669-BD86-4764-A4A7-409126752B19}" type="presParOf" srcId="{73439791-F679-481D-9AA0-2E58DF8CA336}" destId="{6118F1AA-6114-4921-BEE2-86C2080C69FA}" srcOrd="2" destOrd="0" presId="urn:microsoft.com/office/officeart/2018/2/layout/IconVerticalSolidList"/>
    <dgm:cxn modelId="{410E641C-2BA6-4628-BD48-35E542C44169}" type="presParOf" srcId="{6118F1AA-6114-4921-BEE2-86C2080C69FA}" destId="{3CD69BCB-E21B-44B9-9658-FCCAE6ACABFF}" srcOrd="0" destOrd="0" presId="urn:microsoft.com/office/officeart/2018/2/layout/IconVerticalSolidList"/>
    <dgm:cxn modelId="{9AEF09CD-215E-45F2-AB9F-3C9C291DC9B0}" type="presParOf" srcId="{6118F1AA-6114-4921-BEE2-86C2080C69FA}" destId="{66FF7122-6B32-49A4-87F5-2EA0B4DB7ABD}" srcOrd="1" destOrd="0" presId="urn:microsoft.com/office/officeart/2018/2/layout/IconVerticalSolidList"/>
    <dgm:cxn modelId="{14E743E8-9733-46FA-9033-386C1FE0FCAF}" type="presParOf" srcId="{6118F1AA-6114-4921-BEE2-86C2080C69FA}" destId="{1DA9CC24-A752-4F3A-A6AE-46E08016CB48}" srcOrd="2" destOrd="0" presId="urn:microsoft.com/office/officeart/2018/2/layout/IconVerticalSolidList"/>
    <dgm:cxn modelId="{3D0BAB00-4867-45A4-BFDD-CF709B627662}" type="presParOf" srcId="{6118F1AA-6114-4921-BEE2-86C2080C69FA}" destId="{AD302319-EF71-4C22-8B3C-A6D053F902A3}" srcOrd="3" destOrd="0" presId="urn:microsoft.com/office/officeart/2018/2/layout/IconVerticalSolidList"/>
    <dgm:cxn modelId="{2D40A878-6E2A-4837-A87C-EE37B9529198}" type="presParOf" srcId="{73439791-F679-481D-9AA0-2E58DF8CA336}" destId="{CD5F1204-DBF0-4532-9BC5-C6F5920889F6}" srcOrd="3" destOrd="0" presId="urn:microsoft.com/office/officeart/2018/2/layout/IconVerticalSolidList"/>
    <dgm:cxn modelId="{C60DF44A-B800-409D-909E-AA9E2820C13F}" type="presParOf" srcId="{73439791-F679-481D-9AA0-2E58DF8CA336}" destId="{6F410318-2E31-46FA-A508-6D613F8E5F2D}" srcOrd="4" destOrd="0" presId="urn:microsoft.com/office/officeart/2018/2/layout/IconVerticalSolidList"/>
    <dgm:cxn modelId="{E7BDC29F-85B8-4371-A168-D935A6077EBC}" type="presParOf" srcId="{6F410318-2E31-46FA-A508-6D613F8E5F2D}" destId="{A5C59FBC-97A3-4688-9516-BB9E56FC327A}" srcOrd="0" destOrd="0" presId="urn:microsoft.com/office/officeart/2018/2/layout/IconVerticalSolidList"/>
    <dgm:cxn modelId="{210BB7F8-DA66-4EC3-B8C7-1C60D88E05F7}" type="presParOf" srcId="{6F410318-2E31-46FA-A508-6D613F8E5F2D}" destId="{397691C0-C32A-4F34-9CF6-9F8EF9131D8F}" srcOrd="1" destOrd="0" presId="urn:microsoft.com/office/officeart/2018/2/layout/IconVerticalSolidList"/>
    <dgm:cxn modelId="{E07A96A6-02E6-4378-9E63-97314630DB6B}" type="presParOf" srcId="{6F410318-2E31-46FA-A508-6D613F8E5F2D}" destId="{51385E3E-B5DD-4FCB-8028-1FEF5EEA9621}" srcOrd="2" destOrd="0" presId="urn:microsoft.com/office/officeart/2018/2/layout/IconVerticalSolidList"/>
    <dgm:cxn modelId="{19E12799-CCD6-4CA2-BA83-FE3E31EDF715}" type="presParOf" srcId="{6F410318-2E31-46FA-A508-6D613F8E5F2D}" destId="{F971394E-91B9-418F-A6B6-67DBAFFA4FE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AF512-6BD7-4986-A8C6-BF92B35B33C3}">
      <dsp:nvSpPr>
        <dsp:cNvPr id="0" name=""/>
        <dsp:cNvSpPr/>
      </dsp:nvSpPr>
      <dsp:spPr>
        <a:xfrm>
          <a:off x="0" y="456"/>
          <a:ext cx="10691265" cy="1068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01B08D-7A0E-42F2-A841-E91190525BC2}">
      <dsp:nvSpPr>
        <dsp:cNvPr id="0" name=""/>
        <dsp:cNvSpPr/>
      </dsp:nvSpPr>
      <dsp:spPr>
        <a:xfrm>
          <a:off x="323154" y="240819"/>
          <a:ext cx="587554" cy="5875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8433C7-5551-403B-9DDD-4CE69C082DA1}">
      <dsp:nvSpPr>
        <dsp:cNvPr id="0" name=""/>
        <dsp:cNvSpPr/>
      </dsp:nvSpPr>
      <dsp:spPr>
        <a:xfrm>
          <a:off x="1233864" y="456"/>
          <a:ext cx="9457400" cy="1068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060" tIns="113060" rIns="113060" bIns="113060" numCol="1" spcCol="1270" anchor="ctr" anchorCtr="0">
          <a:noAutofit/>
        </a:bodyPr>
        <a:lstStyle/>
        <a:p>
          <a:pPr marL="0" lvl="0" indent="0" algn="l" defTabSz="1111250">
            <a:lnSpc>
              <a:spcPct val="100000"/>
            </a:lnSpc>
            <a:spcBef>
              <a:spcPct val="0"/>
            </a:spcBef>
            <a:spcAft>
              <a:spcPct val="35000"/>
            </a:spcAft>
            <a:buNone/>
          </a:pPr>
          <a:r>
            <a:rPr lang="en-GB" sz="2500" kern="1200" dirty="0"/>
            <a:t>It’s important </a:t>
          </a:r>
          <a:r>
            <a:rPr lang="en-US" sz="2500" kern="1200" dirty="0"/>
            <a:t>to go beyond shallow judgements and labels about people, systems, objects,</a:t>
          </a:r>
          <a:r>
            <a:rPr lang="en-GB" sz="2500" kern="1200" dirty="0"/>
            <a:t> or ideas. To do this, we need:</a:t>
          </a:r>
          <a:endParaRPr lang="en-US" sz="2500" kern="1200" dirty="0"/>
        </a:p>
      </dsp:txBody>
      <dsp:txXfrm>
        <a:off x="1233864" y="456"/>
        <a:ext cx="9457400" cy="1068280"/>
      </dsp:txXfrm>
    </dsp:sp>
    <dsp:sp modelId="{3CD69BCB-E21B-44B9-9658-FCCAE6ACABFF}">
      <dsp:nvSpPr>
        <dsp:cNvPr id="0" name=""/>
        <dsp:cNvSpPr/>
      </dsp:nvSpPr>
      <dsp:spPr>
        <a:xfrm>
          <a:off x="0" y="1335807"/>
          <a:ext cx="10691265" cy="1068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FF7122-6B32-49A4-87F5-2EA0B4DB7ABD}">
      <dsp:nvSpPr>
        <dsp:cNvPr id="0" name=""/>
        <dsp:cNvSpPr/>
      </dsp:nvSpPr>
      <dsp:spPr>
        <a:xfrm>
          <a:off x="323154" y="1576170"/>
          <a:ext cx="587554" cy="5875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302319-EF71-4C22-8B3C-A6D053F902A3}">
      <dsp:nvSpPr>
        <dsp:cNvPr id="0" name=""/>
        <dsp:cNvSpPr/>
      </dsp:nvSpPr>
      <dsp:spPr>
        <a:xfrm>
          <a:off x="1233864" y="1335807"/>
          <a:ext cx="9457400" cy="1068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060" tIns="113060" rIns="113060" bIns="113060" numCol="1" spcCol="1270" anchor="ctr" anchorCtr="0">
          <a:noAutofit/>
        </a:bodyPr>
        <a:lstStyle/>
        <a:p>
          <a:pPr marL="0" lvl="0" indent="0" algn="l" defTabSz="1111250">
            <a:lnSpc>
              <a:spcPct val="100000"/>
            </a:lnSpc>
            <a:spcBef>
              <a:spcPct val="0"/>
            </a:spcBef>
            <a:spcAft>
              <a:spcPct val="35000"/>
            </a:spcAft>
            <a:buNone/>
          </a:pPr>
          <a:r>
            <a:rPr lang="en-GB" sz="2500" b="1" kern="1200" dirty="0"/>
            <a:t>Time: </a:t>
          </a:r>
          <a:r>
            <a:rPr lang="en-GB" sz="2500" kern="1200" dirty="0"/>
            <a:t>take a moment to consider what you really think and not rush to make a decision. </a:t>
          </a:r>
          <a:endParaRPr lang="en-US" sz="2500" kern="1200" dirty="0"/>
        </a:p>
      </dsp:txBody>
      <dsp:txXfrm>
        <a:off x="1233864" y="1335807"/>
        <a:ext cx="9457400" cy="1068280"/>
      </dsp:txXfrm>
    </dsp:sp>
    <dsp:sp modelId="{A5C59FBC-97A3-4688-9516-BB9E56FC327A}">
      <dsp:nvSpPr>
        <dsp:cNvPr id="0" name=""/>
        <dsp:cNvSpPr/>
      </dsp:nvSpPr>
      <dsp:spPr>
        <a:xfrm>
          <a:off x="0" y="2653329"/>
          <a:ext cx="10691265" cy="1068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7691C0-C32A-4F34-9CF6-9F8EF9131D8F}">
      <dsp:nvSpPr>
        <dsp:cNvPr id="0" name=""/>
        <dsp:cNvSpPr/>
      </dsp:nvSpPr>
      <dsp:spPr>
        <a:xfrm>
          <a:off x="323154" y="2911521"/>
          <a:ext cx="587554" cy="5875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71394E-91B9-418F-A6B6-67DBAFFA4FE7}">
      <dsp:nvSpPr>
        <dsp:cNvPr id="0" name=""/>
        <dsp:cNvSpPr/>
      </dsp:nvSpPr>
      <dsp:spPr>
        <a:xfrm>
          <a:off x="1233864" y="2671158"/>
          <a:ext cx="9457400" cy="1068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060" tIns="113060" rIns="113060" bIns="113060" numCol="1" spcCol="1270" anchor="ctr" anchorCtr="0">
          <a:noAutofit/>
        </a:bodyPr>
        <a:lstStyle/>
        <a:p>
          <a:pPr marL="0" lvl="0" indent="0" algn="l" defTabSz="1111250">
            <a:lnSpc>
              <a:spcPct val="100000"/>
            </a:lnSpc>
            <a:spcBef>
              <a:spcPct val="0"/>
            </a:spcBef>
            <a:spcAft>
              <a:spcPct val="35000"/>
            </a:spcAft>
            <a:buNone/>
          </a:pPr>
          <a:r>
            <a:rPr lang="en-GB" sz="2500" b="1" kern="1200" dirty="0"/>
            <a:t>Scaffold: </a:t>
          </a:r>
          <a:r>
            <a:rPr lang="en-GB" sz="2500" kern="1200" dirty="0"/>
            <a:t>You can </a:t>
          </a:r>
          <a:r>
            <a:rPr lang="en-US" sz="2500" kern="1200" dirty="0"/>
            <a:t>keep building your ideas over time and notice how your ideas about who you are change and mature</a:t>
          </a:r>
          <a:r>
            <a:rPr lang="en-GB" sz="2500" kern="1200" dirty="0"/>
            <a:t>.</a:t>
          </a:r>
          <a:endParaRPr lang="en-US" sz="2500" kern="1200" dirty="0"/>
        </a:p>
      </dsp:txBody>
      <dsp:txXfrm>
        <a:off x="1233864" y="2671158"/>
        <a:ext cx="9457400" cy="106828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10/26/2026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7253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10/26/2026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40172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10/26/2026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3391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10/26/2026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36688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10/26/2026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30589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10/26/2026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05485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10/26/2026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5847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10/26/2026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58032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10/26/2026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45972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10/26/2026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19938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10/26/2026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27234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10/26/2026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4828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JA7G7AV-LT8?feature=oembed" TargetMode="Externa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sv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pic>
        <p:nvPicPr>
          <p:cNvPr id="4" name="Picture 3" descr="Cross section of young plant and roots">
            <a:extLst>
              <a:ext uri="{FF2B5EF4-FFF2-40B4-BE49-F238E27FC236}">
                <a16:creationId xmlns:a16="http://schemas.microsoft.com/office/drawing/2014/main" id="{F76F452F-EBE7-816E-12A5-E8F45F822ACD}"/>
              </a:ext>
            </a:extLst>
          </p:cNvPr>
          <p:cNvPicPr>
            <a:picLocks noChangeAspect="1"/>
          </p:cNvPicPr>
          <p:nvPr/>
        </p:nvPicPr>
        <p:blipFill>
          <a:blip r:embed="rId2"/>
          <a:srcRect b="21329"/>
          <a:stretch>
            <a:fillRect/>
          </a:stretch>
        </p:blipFill>
        <p:spPr>
          <a:xfrm>
            <a:off x="20" y="10"/>
            <a:ext cx="12191979" cy="6857990"/>
          </a:xfrm>
          <a:prstGeom prst="rect">
            <a:avLst/>
          </a:prstGeom>
        </p:spPr>
      </p:pic>
      <p:sp>
        <p:nvSpPr>
          <p:cNvPr id="11" name="Rectangle 10">
            <a:extLst>
              <a:ext uri="{FF2B5EF4-FFF2-40B4-BE49-F238E27FC236}">
                <a16:creationId xmlns:a16="http://schemas.microsoft.com/office/drawing/2014/main" id="{0CCA9273-E74E-A306-1F74-BEF9EDA3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48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51402E02-1B13-59E8-39C4-B3396110D0E4}"/>
              </a:ext>
            </a:extLst>
          </p:cNvPr>
          <p:cNvSpPr>
            <a:spLocks noGrp="1"/>
          </p:cNvSpPr>
          <p:nvPr>
            <p:ph type="ctrTitle"/>
          </p:nvPr>
        </p:nvSpPr>
        <p:spPr>
          <a:xfrm>
            <a:off x="320039" y="175147"/>
            <a:ext cx="7978385" cy="916234"/>
          </a:xfrm>
        </p:spPr>
        <p:txBody>
          <a:bodyPr anchor="ctr">
            <a:normAutofit/>
          </a:bodyPr>
          <a:lstStyle/>
          <a:p>
            <a:pPr>
              <a:lnSpc>
                <a:spcPct val="90000"/>
              </a:lnSpc>
            </a:pPr>
            <a:r>
              <a:rPr lang="en-US" sz="2800" dirty="0"/>
              <a:t>Inquiry 6: </a:t>
            </a:r>
            <a:r>
              <a:rPr lang="en-US" sz="2800" dirty="0" err="1"/>
              <a:t>Recognising</a:t>
            </a:r>
            <a:r>
              <a:rPr lang="en-US" sz="2800" dirty="0"/>
              <a:t> and reflecting on growth</a:t>
            </a:r>
            <a:endParaRPr lang="en-GB" sz="2800" dirty="0"/>
          </a:p>
        </p:txBody>
      </p:sp>
      <p:sp>
        <p:nvSpPr>
          <p:cNvPr id="3" name="Subtitle 2">
            <a:extLst>
              <a:ext uri="{FF2B5EF4-FFF2-40B4-BE49-F238E27FC236}">
                <a16:creationId xmlns:a16="http://schemas.microsoft.com/office/drawing/2014/main" id="{E5B87D51-F850-4AEF-6426-EB2D80B5C083}"/>
              </a:ext>
            </a:extLst>
          </p:cNvPr>
          <p:cNvSpPr>
            <a:spLocks noGrp="1"/>
          </p:cNvSpPr>
          <p:nvPr>
            <p:ph type="subTitle" idx="1"/>
          </p:nvPr>
        </p:nvSpPr>
        <p:spPr>
          <a:xfrm>
            <a:off x="8298426" y="196597"/>
            <a:ext cx="3634494" cy="868139"/>
          </a:xfrm>
        </p:spPr>
        <p:txBody>
          <a:bodyPr anchor="ctr">
            <a:normAutofit/>
          </a:bodyPr>
          <a:lstStyle/>
          <a:p>
            <a:pPr algn="r"/>
            <a:r>
              <a:rPr lang="en-US" sz="1800" dirty="0"/>
              <a:t>Supporting student inquiry: Who am I becoming? </a:t>
            </a:r>
            <a:endParaRPr lang="en-GB" sz="1800" dirty="0"/>
          </a:p>
        </p:txBody>
      </p:sp>
      <p:pic>
        <p:nvPicPr>
          <p:cNvPr id="12" name="Graphic 11">
            <a:extLst>
              <a:ext uri="{FF2B5EF4-FFF2-40B4-BE49-F238E27FC236}">
                <a16:creationId xmlns:a16="http://schemas.microsoft.com/office/drawing/2014/main" id="{DC6D8AEB-4B2B-F316-3509-4D24CC9902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09165" y="5909432"/>
            <a:ext cx="1504950" cy="476250"/>
          </a:xfrm>
          <a:prstGeom prst="rect">
            <a:avLst/>
          </a:prstGeom>
        </p:spPr>
      </p:pic>
    </p:spTree>
    <p:extLst>
      <p:ext uri="{BB962C8B-B14F-4D97-AF65-F5344CB8AC3E}">
        <p14:creationId xmlns:p14="http://schemas.microsoft.com/office/powerpoint/2010/main" val="407606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7FBCD-DDFD-5D56-8E16-E5ADCC67977F}"/>
              </a:ext>
            </a:extLst>
          </p:cNvPr>
          <p:cNvSpPr>
            <a:spLocks noGrp="1"/>
          </p:cNvSpPr>
          <p:nvPr>
            <p:ph type="title"/>
          </p:nvPr>
        </p:nvSpPr>
        <p:spPr/>
        <p:txBody>
          <a:bodyPr>
            <a:normAutofit fontScale="90000"/>
          </a:bodyPr>
          <a:lstStyle/>
          <a:p>
            <a:r>
              <a:rPr lang="en-US" dirty="0"/>
              <a:t>What is progress and how do we talk about it?</a:t>
            </a:r>
            <a:endParaRPr lang="en-GB" dirty="0"/>
          </a:p>
        </p:txBody>
      </p:sp>
      <p:pic>
        <p:nvPicPr>
          <p:cNvPr id="4" name="Online Media 3" title="Michael Jordan &quot;Failure&quot; Commercial HD 1080p">
            <a:hlinkClick r:id="" action="ppaction://media"/>
            <a:extLst>
              <a:ext uri="{FF2B5EF4-FFF2-40B4-BE49-F238E27FC236}">
                <a16:creationId xmlns:a16="http://schemas.microsoft.com/office/drawing/2014/main" id="{8F13BBB7-78BF-5491-C4B9-03812C174C12}"/>
              </a:ext>
            </a:extLst>
          </p:cNvPr>
          <p:cNvPicPr>
            <a:picLocks noGrp="1" noRot="1" noChangeAspect="1"/>
          </p:cNvPicPr>
          <p:nvPr>
            <p:ph idx="1"/>
            <a:videoFile r:link="rId1"/>
          </p:nvPr>
        </p:nvPicPr>
        <p:blipFill>
          <a:blip r:embed="rId3"/>
          <a:stretch>
            <a:fillRect/>
          </a:stretch>
        </p:blipFill>
        <p:spPr>
          <a:xfrm>
            <a:off x="2323772" y="1803948"/>
            <a:ext cx="6624638" cy="3740150"/>
          </a:xfrm>
          <a:prstGeom prst="rect">
            <a:avLst/>
          </a:prstGeom>
        </p:spPr>
      </p:pic>
      <p:sp>
        <p:nvSpPr>
          <p:cNvPr id="5" name="TextBox 4">
            <a:extLst>
              <a:ext uri="{FF2B5EF4-FFF2-40B4-BE49-F238E27FC236}">
                <a16:creationId xmlns:a16="http://schemas.microsoft.com/office/drawing/2014/main" id="{B0FCA30F-6061-9D3E-8ECC-8E72CF961DAE}"/>
              </a:ext>
            </a:extLst>
          </p:cNvPr>
          <p:cNvSpPr txBox="1"/>
          <p:nvPr/>
        </p:nvSpPr>
        <p:spPr>
          <a:xfrm>
            <a:off x="420414" y="6181993"/>
            <a:ext cx="5912427" cy="584775"/>
          </a:xfrm>
          <a:prstGeom prst="rect">
            <a:avLst/>
          </a:prstGeom>
          <a:noFill/>
        </p:spPr>
        <p:txBody>
          <a:bodyPr wrap="square" rtlCol="0">
            <a:spAutoFit/>
          </a:bodyPr>
          <a:lstStyle/>
          <a:p>
            <a:r>
              <a:rPr lang="en-US" sz="3200" dirty="0"/>
              <a:t>How could we talk about it? </a:t>
            </a:r>
            <a:endParaRPr lang="en-GB" sz="3200" dirty="0"/>
          </a:p>
        </p:txBody>
      </p:sp>
      <p:pic>
        <p:nvPicPr>
          <p:cNvPr id="11" name="Graphic 10">
            <a:extLst>
              <a:ext uri="{FF2B5EF4-FFF2-40B4-BE49-F238E27FC236}">
                <a16:creationId xmlns:a16="http://schemas.microsoft.com/office/drawing/2014/main" id="{EB2B2750-4871-8A20-AA03-F0C629E3B0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112647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4"/>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CAAAA3-20A5-226C-80DD-390F90CBC25F}"/>
              </a:ext>
            </a:extLst>
          </p:cNvPr>
          <p:cNvSpPr>
            <a:spLocks noGrp="1"/>
          </p:cNvSpPr>
          <p:nvPr>
            <p:ph type="title"/>
          </p:nvPr>
        </p:nvSpPr>
        <p:spPr>
          <a:xfrm>
            <a:off x="98944" y="839516"/>
            <a:ext cx="3076032" cy="3914947"/>
          </a:xfrm>
        </p:spPr>
        <p:txBody>
          <a:bodyPr vert="horz" lIns="91440" tIns="45720" rIns="91440" bIns="45720" rtlCol="0">
            <a:noAutofit/>
          </a:bodyPr>
          <a:lstStyle/>
          <a:p>
            <a:pPr lvl="0"/>
            <a:r>
              <a:rPr lang="en-GB" sz="1800" b="1" dirty="0"/>
              <a:t>Which learning outcomes, concepts, contexts, skill domains and transversal skills jump out at you as areas you feel you are regularly exploring? </a:t>
            </a:r>
            <a:br>
              <a:rPr lang="en-GB" sz="1800" b="1" dirty="0"/>
            </a:br>
            <a:br>
              <a:rPr lang="en-GB" sz="1800" b="1" dirty="0"/>
            </a:br>
            <a:r>
              <a:rPr lang="en-GB" sz="1800" b="1" dirty="0"/>
              <a:t>Which ones do you feel you are really progressing in?</a:t>
            </a:r>
            <a:br>
              <a:rPr lang="en-GB" sz="1800" b="1" dirty="0"/>
            </a:br>
            <a:br>
              <a:rPr lang="en-GB" sz="1800" b="1" dirty="0"/>
            </a:br>
            <a:r>
              <a:rPr lang="en-GB" sz="1800" b="1" dirty="0"/>
              <a:t>Which ones are you struggling with? Are there some areas where you struggle with it more than others?</a:t>
            </a:r>
            <a:br>
              <a:rPr lang="en-GB" sz="1800" b="1" dirty="0"/>
            </a:br>
            <a:br>
              <a:rPr lang="en-GB" sz="1800" b="1" dirty="0"/>
            </a:br>
            <a:r>
              <a:rPr lang="en-GB" sz="1800" b="1" dirty="0"/>
              <a:t>Are there any you do not feel you have accessed at all yet?</a:t>
            </a:r>
            <a:br>
              <a:rPr lang="en-GB" sz="1800" b="1" dirty="0"/>
            </a:br>
            <a:r>
              <a:rPr lang="en-GB" sz="1800" dirty="0"/>
              <a:t> </a:t>
            </a:r>
            <a:br>
              <a:rPr lang="en-GB" sz="1800" dirty="0"/>
            </a:br>
            <a:endParaRPr lang="en-US" sz="1800" dirty="0"/>
          </a:p>
        </p:txBody>
      </p:sp>
      <p:cxnSp>
        <p:nvCxnSpPr>
          <p:cNvPr id="15" name="Straight Connector 14">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371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Content Placeholder 3">
            <a:extLst>
              <a:ext uri="{FF2B5EF4-FFF2-40B4-BE49-F238E27FC236}">
                <a16:creationId xmlns:a16="http://schemas.microsoft.com/office/drawing/2014/main" id="{2D5CA870-7E54-FF89-9214-0910CD3F5CA4}"/>
              </a:ext>
            </a:extLst>
          </p:cNvPr>
          <p:cNvPicPr>
            <a:picLocks noGrp="1" noChangeAspect="1"/>
          </p:cNvPicPr>
          <p:nvPr>
            <p:ph idx="1"/>
          </p:nvPr>
        </p:nvPicPr>
        <p:blipFill>
          <a:blip r:embed="rId2"/>
          <a:stretch>
            <a:fillRect/>
          </a:stretch>
        </p:blipFill>
        <p:spPr>
          <a:xfrm>
            <a:off x="3321690" y="335017"/>
            <a:ext cx="8723596" cy="6391603"/>
          </a:xfrm>
          <a:prstGeom prst="rect">
            <a:avLst/>
          </a:prstGeom>
        </p:spPr>
      </p:pic>
      <p:pic>
        <p:nvPicPr>
          <p:cNvPr id="6" name="Graphic 5">
            <a:extLst>
              <a:ext uri="{FF2B5EF4-FFF2-40B4-BE49-F238E27FC236}">
                <a16:creationId xmlns:a16="http://schemas.microsoft.com/office/drawing/2014/main" id="{244F13B2-4AA3-DDD7-67D2-192F2CA98F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94126" y="6457445"/>
            <a:ext cx="977460" cy="309323"/>
          </a:xfrm>
          <a:prstGeom prst="rect">
            <a:avLst/>
          </a:prstGeom>
        </p:spPr>
      </p:pic>
    </p:spTree>
    <p:extLst>
      <p:ext uri="{BB962C8B-B14F-4D97-AF65-F5344CB8AC3E}">
        <p14:creationId xmlns:p14="http://schemas.microsoft.com/office/powerpoint/2010/main" val="84329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C59CA4-AC95-23C9-E4F9-A7258799ECCE}"/>
              </a:ext>
            </a:extLst>
          </p:cNvPr>
          <p:cNvSpPr>
            <a:spLocks noGrp="1"/>
          </p:cNvSpPr>
          <p:nvPr>
            <p:ph type="title"/>
          </p:nvPr>
        </p:nvSpPr>
        <p:spPr>
          <a:xfrm>
            <a:off x="704088" y="914400"/>
            <a:ext cx="10780776" cy="1180210"/>
          </a:xfrm>
        </p:spPr>
        <p:txBody>
          <a:bodyPr>
            <a:normAutofit/>
          </a:bodyPr>
          <a:lstStyle/>
          <a:p>
            <a:r>
              <a:rPr lang="en-US" dirty="0"/>
              <a:t>Remember your vision board ‘who am </a:t>
            </a:r>
            <a:r>
              <a:rPr lang="en-US" dirty="0" err="1"/>
              <a:t>i</a:t>
            </a:r>
            <a:r>
              <a:rPr lang="en-US" dirty="0"/>
              <a:t>?’</a:t>
            </a:r>
            <a:endParaRPr lang="en-GB" dirty="0"/>
          </a:p>
        </p:txBody>
      </p:sp>
      <p:cxnSp>
        <p:nvCxnSpPr>
          <p:cNvPr id="19" name="Straight Connector 18">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679F4F4C-9F87-21AF-361E-D3CA04E5783F}"/>
              </a:ext>
            </a:extLst>
          </p:cNvPr>
          <p:cNvPicPr>
            <a:picLocks noChangeAspect="1"/>
          </p:cNvPicPr>
          <p:nvPr/>
        </p:nvPicPr>
        <p:blipFill>
          <a:blip r:embed="rId2"/>
          <a:srcRect l="1516" r="27014"/>
          <a:stretch>
            <a:fillRect/>
          </a:stretch>
        </p:blipFill>
        <p:spPr>
          <a:xfrm>
            <a:off x="800099" y="2249423"/>
            <a:ext cx="4972627" cy="3913631"/>
          </a:xfrm>
          <a:prstGeom prst="rect">
            <a:avLst/>
          </a:prstGeom>
        </p:spPr>
      </p:pic>
      <p:sp>
        <p:nvSpPr>
          <p:cNvPr id="9" name="Content Placeholder 8">
            <a:extLst>
              <a:ext uri="{FF2B5EF4-FFF2-40B4-BE49-F238E27FC236}">
                <a16:creationId xmlns:a16="http://schemas.microsoft.com/office/drawing/2014/main" id="{B9DE6851-E6C5-8B5C-31A9-CF8FBF4B1D37}"/>
              </a:ext>
            </a:extLst>
          </p:cNvPr>
          <p:cNvSpPr>
            <a:spLocks noGrp="1"/>
          </p:cNvSpPr>
          <p:nvPr>
            <p:ph idx="1"/>
          </p:nvPr>
        </p:nvSpPr>
        <p:spPr>
          <a:xfrm>
            <a:off x="6096000" y="2249424"/>
            <a:ext cx="5394960" cy="1534300"/>
          </a:xfrm>
        </p:spPr>
        <p:txBody>
          <a:bodyPr>
            <a:normAutofit/>
          </a:bodyPr>
          <a:lstStyle/>
          <a:p>
            <a:pPr marL="0" indent="0">
              <a:buNone/>
            </a:pPr>
            <a:r>
              <a:rPr lang="en-GB" b="1" dirty="0"/>
              <a:t>Where did your focus lie? </a:t>
            </a:r>
            <a:r>
              <a:rPr lang="en-GB" dirty="0"/>
              <a:t>How would you add to it now? Could you extend your vision board to capture your past, present and future?</a:t>
            </a:r>
            <a:r>
              <a:rPr lang="en-GB" b="1" dirty="0"/>
              <a:t> </a:t>
            </a:r>
            <a:r>
              <a:rPr lang="en-GB" dirty="0"/>
              <a:t>Have any of your priorities changed?</a:t>
            </a:r>
          </a:p>
          <a:p>
            <a:pPr marL="0" indent="0">
              <a:buNone/>
            </a:pPr>
            <a:endParaRPr lang="en-US" dirty="0"/>
          </a:p>
        </p:txBody>
      </p:sp>
      <p:sp>
        <p:nvSpPr>
          <p:cNvPr id="6" name="TextBox 5">
            <a:extLst>
              <a:ext uri="{FF2B5EF4-FFF2-40B4-BE49-F238E27FC236}">
                <a16:creationId xmlns:a16="http://schemas.microsoft.com/office/drawing/2014/main" id="{70B579A4-A3AC-385F-EA10-E3E90B196818}"/>
              </a:ext>
            </a:extLst>
          </p:cNvPr>
          <p:cNvSpPr txBox="1"/>
          <p:nvPr/>
        </p:nvSpPr>
        <p:spPr>
          <a:xfrm>
            <a:off x="6096000" y="4214648"/>
            <a:ext cx="5388864" cy="2308324"/>
          </a:xfrm>
          <a:prstGeom prst="rect">
            <a:avLst/>
          </a:prstGeom>
          <a:noFill/>
        </p:spPr>
        <p:txBody>
          <a:bodyPr wrap="square" rtlCol="0">
            <a:spAutoFit/>
          </a:bodyPr>
          <a:lstStyle/>
          <a:p>
            <a:r>
              <a:rPr lang="en-GB" b="1" dirty="0"/>
              <a:t>Pick someone you feel comfortable talking to about your vision board review. </a:t>
            </a:r>
          </a:p>
          <a:p>
            <a:endParaRPr lang="en-GB" b="1" dirty="0"/>
          </a:p>
          <a:p>
            <a:r>
              <a:rPr lang="en-GB" b="1" dirty="0"/>
              <a:t>Use the thinking routine 'I used to think ... but now I think... And that might mean' as a way of structuring your thoughts about who you are becoming and how you think you are changing.</a:t>
            </a:r>
          </a:p>
          <a:p>
            <a:endParaRPr lang="en-GB" dirty="0"/>
          </a:p>
        </p:txBody>
      </p:sp>
      <p:pic>
        <p:nvPicPr>
          <p:cNvPr id="8" name="Graphic 7">
            <a:extLst>
              <a:ext uri="{FF2B5EF4-FFF2-40B4-BE49-F238E27FC236}">
                <a16:creationId xmlns:a16="http://schemas.microsoft.com/office/drawing/2014/main" id="{7B85A72F-299F-173B-C198-32BFF708E4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363030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 calcmode="lin" valueType="num">
                                      <p:cBhvr additive="base">
                                        <p:cTn id="1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BDB1-E115-E920-33CA-738232D8A387}"/>
              </a:ext>
            </a:extLst>
          </p:cNvPr>
          <p:cNvSpPr>
            <a:spLocks noGrp="1"/>
          </p:cNvSpPr>
          <p:nvPr>
            <p:ph type="title"/>
          </p:nvPr>
        </p:nvSpPr>
        <p:spPr/>
        <p:txBody>
          <a:bodyPr/>
          <a:lstStyle/>
          <a:p>
            <a:r>
              <a:rPr lang="en-US" dirty="0"/>
              <a:t>How do we deepen our thinking?</a:t>
            </a:r>
            <a:endParaRPr lang="en-GB" dirty="0"/>
          </a:p>
        </p:txBody>
      </p:sp>
      <p:graphicFrame>
        <p:nvGraphicFramePr>
          <p:cNvPr id="7" name="Content Placeholder 2">
            <a:extLst>
              <a:ext uri="{FF2B5EF4-FFF2-40B4-BE49-F238E27FC236}">
                <a16:creationId xmlns:a16="http://schemas.microsoft.com/office/drawing/2014/main" id="{65AFF920-95D9-21CB-4AD6-8E5463874425}"/>
              </a:ext>
            </a:extLst>
          </p:cNvPr>
          <p:cNvGraphicFramePr>
            <a:graphicFrameLocks noGrp="1"/>
          </p:cNvGraphicFramePr>
          <p:nvPr>
            <p:ph idx="1"/>
            <p:extLst>
              <p:ext uri="{D42A27DB-BD31-4B8C-83A1-F6EECF244321}">
                <p14:modId xmlns:p14="http://schemas.microsoft.com/office/powerpoint/2010/main" val="2624445015"/>
              </p:ext>
            </p:extLst>
          </p:nvPr>
        </p:nvGraphicFramePr>
        <p:xfrm>
          <a:off x="700635" y="2221992"/>
          <a:ext cx="10691265" cy="3739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a:extLst>
              <a:ext uri="{FF2B5EF4-FFF2-40B4-BE49-F238E27FC236}">
                <a16:creationId xmlns:a16="http://schemas.microsoft.com/office/drawing/2014/main" id="{5AB8C209-A5B9-D5D9-A7BA-8993B8DC27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1384678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F8E8-76A7-019F-0BCE-CA1B63BC7B2A}"/>
              </a:ext>
            </a:extLst>
          </p:cNvPr>
          <p:cNvSpPr>
            <a:spLocks noGrp="1"/>
          </p:cNvSpPr>
          <p:nvPr>
            <p:ph type="title"/>
          </p:nvPr>
        </p:nvSpPr>
        <p:spPr/>
        <p:txBody>
          <a:bodyPr>
            <a:normAutofit/>
          </a:bodyPr>
          <a:lstStyle/>
          <a:p>
            <a:r>
              <a:rPr lang="en-US" dirty="0"/>
              <a:t>Try this in your learning journal:</a:t>
            </a:r>
            <a:endParaRPr lang="en-GB" dirty="0"/>
          </a:p>
        </p:txBody>
      </p:sp>
      <p:sp>
        <p:nvSpPr>
          <p:cNvPr id="3" name="Content Placeholder 2">
            <a:extLst>
              <a:ext uri="{FF2B5EF4-FFF2-40B4-BE49-F238E27FC236}">
                <a16:creationId xmlns:a16="http://schemas.microsoft.com/office/drawing/2014/main" id="{281A5679-C19A-48C2-B5EE-7CF3B4ACBA13}"/>
              </a:ext>
            </a:extLst>
          </p:cNvPr>
          <p:cNvSpPr>
            <a:spLocks noGrp="1"/>
          </p:cNvSpPr>
          <p:nvPr>
            <p:ph idx="1"/>
          </p:nvPr>
        </p:nvSpPr>
        <p:spPr/>
        <p:txBody>
          <a:bodyPr>
            <a:normAutofit lnSpcReduction="10000"/>
          </a:bodyPr>
          <a:lstStyle/>
          <a:p>
            <a:pPr marL="0" indent="0">
              <a:buNone/>
            </a:pPr>
            <a:r>
              <a:rPr lang="en-GB" b="1" dirty="0"/>
              <a:t>Think about who you are and then about someone else.</a:t>
            </a:r>
            <a:br>
              <a:rPr lang="en-GB" dirty="0"/>
            </a:br>
            <a:br>
              <a:rPr lang="en-GB" dirty="0"/>
            </a:br>
            <a:r>
              <a:rPr lang="en-GB" b="1" dirty="0"/>
              <a:t>Explore:</a:t>
            </a:r>
            <a:r>
              <a:rPr lang="en-GB" dirty="0"/>
              <a:t> Who am I?  How has my identity developed?</a:t>
            </a:r>
            <a:br>
              <a:rPr lang="en-GB" dirty="0"/>
            </a:br>
            <a:r>
              <a:rPr lang="en-GB" b="1" dirty="0"/>
              <a:t>Connect:</a:t>
            </a:r>
            <a:r>
              <a:rPr lang="en-GB" dirty="0"/>
              <a:t> </a:t>
            </a:r>
            <a:r>
              <a:rPr lang="en-GB" dirty="0" err="1"/>
              <a:t>eg</a:t>
            </a:r>
            <a:r>
              <a:rPr lang="en-GB" dirty="0"/>
              <a:t> I am connected to my parents, their parents and my brother and sister and I'm in the basketball team. Who else and what else am I connected to? What else shapes my identity?</a:t>
            </a:r>
            <a:br>
              <a:rPr lang="en-GB" dirty="0"/>
            </a:br>
            <a:r>
              <a:rPr lang="en-GB" b="1" dirty="0"/>
              <a:t>Identify:</a:t>
            </a:r>
            <a:r>
              <a:rPr lang="en-GB" dirty="0"/>
              <a:t> If I wanted other to know who I am, what would identify me? Do we have more than one identity?</a:t>
            </a:r>
            <a:br>
              <a:rPr lang="en-GB" dirty="0"/>
            </a:br>
            <a:r>
              <a:rPr lang="en-GB" b="1" dirty="0"/>
              <a:t>Belong: </a:t>
            </a:r>
            <a:r>
              <a:rPr lang="en-GB" dirty="0"/>
              <a:t>Where do I think </a:t>
            </a:r>
            <a:r>
              <a:rPr lang="en-GB" dirty="0" err="1"/>
              <a:t>i</a:t>
            </a:r>
            <a:r>
              <a:rPr lang="en-GB" dirty="0"/>
              <a:t> belong? Do I have a sense of belonging to more that one group, more than on place?</a:t>
            </a:r>
            <a:br>
              <a:rPr lang="en-GB" dirty="0"/>
            </a:br>
            <a:br>
              <a:rPr lang="en-GB" dirty="0"/>
            </a:br>
            <a:r>
              <a:rPr lang="en-GB" b="1" dirty="0"/>
              <a:t>Reflect: How does this exercise consider your strengths and areas for growth?</a:t>
            </a:r>
            <a:endParaRPr lang="en-GB" dirty="0"/>
          </a:p>
        </p:txBody>
      </p:sp>
      <p:pic>
        <p:nvPicPr>
          <p:cNvPr id="5" name="Picture 4">
            <a:extLst>
              <a:ext uri="{FF2B5EF4-FFF2-40B4-BE49-F238E27FC236}">
                <a16:creationId xmlns:a16="http://schemas.microsoft.com/office/drawing/2014/main" id="{00C85E84-564C-F9B9-BB99-D829FD6DE4CC}"/>
              </a:ext>
            </a:extLst>
          </p:cNvPr>
          <p:cNvPicPr>
            <a:picLocks noChangeAspect="1"/>
          </p:cNvPicPr>
          <p:nvPr/>
        </p:nvPicPr>
        <p:blipFill>
          <a:blip r:embed="rId2"/>
          <a:stretch>
            <a:fillRect/>
          </a:stretch>
        </p:blipFill>
        <p:spPr>
          <a:xfrm>
            <a:off x="10339880" y="896112"/>
            <a:ext cx="1052020" cy="1052020"/>
          </a:xfrm>
          <a:prstGeom prst="rect">
            <a:avLst/>
          </a:prstGeom>
        </p:spPr>
      </p:pic>
      <p:pic>
        <p:nvPicPr>
          <p:cNvPr id="7" name="Graphic 6">
            <a:extLst>
              <a:ext uri="{FF2B5EF4-FFF2-40B4-BE49-F238E27FC236}">
                <a16:creationId xmlns:a16="http://schemas.microsoft.com/office/drawing/2014/main" id="{AE9459DE-9FD5-95FD-88BA-B0B796E7F7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3122110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0D8A-65DC-6B6E-D103-A11F69005006}"/>
              </a:ext>
            </a:extLst>
          </p:cNvPr>
          <p:cNvSpPr>
            <a:spLocks noGrp="1"/>
          </p:cNvSpPr>
          <p:nvPr>
            <p:ph type="title"/>
          </p:nvPr>
        </p:nvSpPr>
        <p:spPr/>
        <p:txBody>
          <a:bodyPr/>
          <a:lstStyle/>
          <a:p>
            <a:r>
              <a:rPr lang="en-US" dirty="0"/>
              <a:t>Reflect on the last year</a:t>
            </a:r>
            <a:endParaRPr lang="en-GB" dirty="0"/>
          </a:p>
        </p:txBody>
      </p:sp>
      <p:sp>
        <p:nvSpPr>
          <p:cNvPr id="3" name="Content Placeholder 2">
            <a:extLst>
              <a:ext uri="{FF2B5EF4-FFF2-40B4-BE49-F238E27FC236}">
                <a16:creationId xmlns:a16="http://schemas.microsoft.com/office/drawing/2014/main" id="{FFFF603A-1A5C-26C3-E734-A4D96680AAE7}"/>
              </a:ext>
            </a:extLst>
          </p:cNvPr>
          <p:cNvSpPr>
            <a:spLocks noGrp="1"/>
          </p:cNvSpPr>
          <p:nvPr>
            <p:ph idx="1"/>
          </p:nvPr>
        </p:nvSpPr>
        <p:spPr/>
        <p:txBody>
          <a:bodyPr>
            <a:normAutofit fontScale="85000" lnSpcReduction="20000"/>
          </a:bodyPr>
          <a:lstStyle/>
          <a:p>
            <a:pPr marL="0" indent="0">
              <a:buNone/>
            </a:pPr>
            <a:r>
              <a:rPr lang="en-GB" dirty="0"/>
              <a:t>1. If you could pick 5 words to describe the last year, what would they be?</a:t>
            </a:r>
          </a:p>
          <a:p>
            <a:pPr marL="0" indent="0">
              <a:buNone/>
            </a:pPr>
            <a:r>
              <a:rPr lang="en-GB" dirty="0"/>
              <a:t>2. When did you feel most comfortable and at ease over this past year?</a:t>
            </a:r>
          </a:p>
          <a:p>
            <a:pPr marL="0" indent="0">
              <a:buNone/>
            </a:pPr>
            <a:r>
              <a:rPr lang="en-GB" dirty="0"/>
              <a:t>3. What are you most grateful for?</a:t>
            </a:r>
          </a:p>
          <a:p>
            <a:pPr marL="0" indent="0">
              <a:buNone/>
            </a:pPr>
            <a:r>
              <a:rPr lang="en-GB" dirty="0"/>
              <a:t>4. What were the hardest challenges in the last year?</a:t>
            </a:r>
          </a:p>
          <a:p>
            <a:pPr marL="0" indent="0">
              <a:buNone/>
            </a:pPr>
            <a:r>
              <a:rPr lang="en-GB" dirty="0"/>
              <a:t>5. What have you learnt about your values? Have they changed? Have you become more aware of what they are?</a:t>
            </a:r>
          </a:p>
          <a:p>
            <a:pPr marL="0" indent="0">
              <a:buNone/>
            </a:pPr>
            <a:r>
              <a:rPr lang="en-GB" dirty="0"/>
              <a:t>6. What relationships have been the most important to you? Have you forged new ones?</a:t>
            </a:r>
          </a:p>
          <a:p>
            <a:pPr marL="0" indent="0">
              <a:buNone/>
            </a:pPr>
            <a:r>
              <a:rPr lang="en-GB" dirty="0"/>
              <a:t>7. Who uplifts and inspires you? Why?</a:t>
            </a:r>
          </a:p>
          <a:p>
            <a:pPr marL="0" indent="0">
              <a:buNone/>
            </a:pPr>
            <a:r>
              <a:rPr lang="en-GB" dirty="0"/>
              <a:t>8. What could you have done this last year differently?</a:t>
            </a:r>
          </a:p>
          <a:p>
            <a:pPr marL="0" indent="0">
              <a:buNone/>
            </a:pPr>
            <a:r>
              <a:rPr lang="en-GB" dirty="0"/>
              <a:t>9. Name three things that make you happy?</a:t>
            </a:r>
          </a:p>
          <a:p>
            <a:pPr marL="0" indent="0">
              <a:buNone/>
            </a:pPr>
            <a:r>
              <a:rPr lang="en-GB" dirty="0"/>
              <a:t>10. Finish this sentence: This time next year, I hope to feel ...</a:t>
            </a:r>
          </a:p>
          <a:p>
            <a:endParaRPr lang="en-GB" dirty="0"/>
          </a:p>
        </p:txBody>
      </p:sp>
      <p:sp>
        <p:nvSpPr>
          <p:cNvPr id="4" name="TextBox 3">
            <a:extLst>
              <a:ext uri="{FF2B5EF4-FFF2-40B4-BE49-F238E27FC236}">
                <a16:creationId xmlns:a16="http://schemas.microsoft.com/office/drawing/2014/main" id="{9B8EAB52-8570-3729-2CAC-8ED3B4633351}"/>
              </a:ext>
            </a:extLst>
          </p:cNvPr>
          <p:cNvSpPr txBox="1"/>
          <p:nvPr/>
        </p:nvSpPr>
        <p:spPr>
          <a:xfrm>
            <a:off x="7315201" y="4635062"/>
            <a:ext cx="3731172" cy="1477328"/>
          </a:xfrm>
          <a:prstGeom prst="rect">
            <a:avLst/>
          </a:prstGeom>
          <a:noFill/>
        </p:spPr>
        <p:txBody>
          <a:bodyPr wrap="square" rtlCol="0">
            <a:spAutoFit/>
          </a:bodyPr>
          <a:lstStyle/>
          <a:p>
            <a:r>
              <a:rPr lang="en-US" b="1" dirty="0"/>
              <a:t>Remember the Learner Profile is a useful tool to help you identify the characteristics you are developing or noticing playing a part in your progress</a:t>
            </a:r>
            <a:endParaRPr lang="en-GB" b="1" dirty="0"/>
          </a:p>
        </p:txBody>
      </p:sp>
      <p:pic>
        <p:nvPicPr>
          <p:cNvPr id="6" name="Picture 5">
            <a:extLst>
              <a:ext uri="{FF2B5EF4-FFF2-40B4-BE49-F238E27FC236}">
                <a16:creationId xmlns:a16="http://schemas.microsoft.com/office/drawing/2014/main" id="{3D0F1067-73A9-8D56-D587-75DB3BA1DCE6}"/>
              </a:ext>
            </a:extLst>
          </p:cNvPr>
          <p:cNvPicPr>
            <a:picLocks noChangeAspect="1"/>
          </p:cNvPicPr>
          <p:nvPr/>
        </p:nvPicPr>
        <p:blipFill>
          <a:blip r:embed="rId2"/>
          <a:stretch>
            <a:fillRect/>
          </a:stretch>
        </p:blipFill>
        <p:spPr>
          <a:xfrm>
            <a:off x="9994353" y="1019470"/>
            <a:ext cx="1052020" cy="1052020"/>
          </a:xfrm>
          <a:prstGeom prst="rect">
            <a:avLst/>
          </a:prstGeom>
        </p:spPr>
      </p:pic>
      <p:pic>
        <p:nvPicPr>
          <p:cNvPr id="8" name="Graphic 7">
            <a:extLst>
              <a:ext uri="{FF2B5EF4-FFF2-40B4-BE49-F238E27FC236}">
                <a16:creationId xmlns:a16="http://schemas.microsoft.com/office/drawing/2014/main" id="{BCBC4DE0-1090-F469-189B-C2820F26A8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186233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9" name="Rectangle 1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EEC58AD0-7FC8-7FBE-CE59-BD520971ACF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12" r="3734" b="1"/>
          <a:stretch>
            <a:fillRect/>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6905" y="46904"/>
            <a:ext cx="6865150" cy="6771342"/>
          </a:xfrm>
          <a:prstGeom prst="rect">
            <a:avLst/>
          </a:prstGeom>
          <a:gradFill>
            <a:gsLst>
              <a:gs pos="42000">
                <a:srgbClr val="000000">
                  <a:alpha val="18000"/>
                </a:srgbClr>
              </a:gs>
              <a:gs pos="0">
                <a:srgbClr val="000000">
                  <a:alpha val="0"/>
                </a:srgbClr>
              </a:gs>
              <a:gs pos="100000">
                <a:srgbClr val="000000">
                  <a:alpha val="3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4CE9B6-0789-D9C1-2A04-BEAE401971A2}"/>
              </a:ext>
            </a:extLst>
          </p:cNvPr>
          <p:cNvSpPr>
            <a:spLocks noGrp="1"/>
          </p:cNvSpPr>
          <p:nvPr>
            <p:ph type="title"/>
          </p:nvPr>
        </p:nvSpPr>
        <p:spPr>
          <a:xfrm>
            <a:off x="704088" y="871759"/>
            <a:ext cx="5067300" cy="3497042"/>
          </a:xfrm>
        </p:spPr>
        <p:txBody>
          <a:bodyPr vert="horz" lIns="91440" tIns="45720" rIns="91440" bIns="45720" rtlCol="0">
            <a:normAutofit/>
          </a:bodyPr>
          <a:lstStyle/>
          <a:p>
            <a:r>
              <a:rPr lang="en-US" sz="5400">
                <a:solidFill>
                  <a:srgbClr val="FFFFFF"/>
                </a:solidFill>
              </a:rPr>
              <a:t>Curate your response and share</a:t>
            </a:r>
          </a:p>
        </p:txBody>
      </p:sp>
      <p:cxnSp>
        <p:nvCxnSpPr>
          <p:cNvPr id="23" name="Straight Connector 22">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B2C3A4E9-7911-8152-79DD-002913D0BE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49416360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8BF87-B80E-7CB1-3C7C-22C5CC9AA444}"/>
              </a:ext>
            </a:extLst>
          </p:cNvPr>
          <p:cNvSpPr>
            <a:spLocks noGrp="1"/>
          </p:cNvSpPr>
          <p:nvPr>
            <p:ph type="title"/>
          </p:nvPr>
        </p:nvSpPr>
        <p:spPr/>
        <p:txBody>
          <a:bodyPr>
            <a:normAutofit fontScale="90000"/>
          </a:bodyPr>
          <a:lstStyle/>
          <a:p>
            <a:r>
              <a:rPr lang="en-GB" b="1" dirty="0"/>
              <a:t>Using the learning outcomes as your lens, create a presentation in any format entitled ‘Who I am becoming’.</a:t>
            </a:r>
            <a:endParaRPr lang="en-GB" dirty="0"/>
          </a:p>
        </p:txBody>
      </p:sp>
      <p:sp>
        <p:nvSpPr>
          <p:cNvPr id="3" name="Content Placeholder 2">
            <a:extLst>
              <a:ext uri="{FF2B5EF4-FFF2-40B4-BE49-F238E27FC236}">
                <a16:creationId xmlns:a16="http://schemas.microsoft.com/office/drawing/2014/main" id="{28E5D8A6-B6C6-AD5B-FB75-AD9C7A2D3FE0}"/>
              </a:ext>
            </a:extLst>
          </p:cNvPr>
          <p:cNvSpPr>
            <a:spLocks noGrp="1"/>
          </p:cNvSpPr>
          <p:nvPr>
            <p:ph idx="1"/>
          </p:nvPr>
        </p:nvSpPr>
        <p:spPr>
          <a:xfrm>
            <a:off x="700634" y="2766061"/>
            <a:ext cx="10691265" cy="3739896"/>
          </a:xfrm>
        </p:spPr>
        <p:txBody>
          <a:bodyPr/>
          <a:lstStyle/>
          <a:p>
            <a:pPr marL="0" indent="0">
              <a:buNone/>
            </a:pPr>
            <a:r>
              <a:rPr lang="en-GB" dirty="0">
                <a:solidFill>
                  <a:schemeClr val="dk1"/>
                </a:solidFill>
              </a:rPr>
              <a:t> LO1—Develop and apply intrapersonal skills in a variety of contexts.</a:t>
            </a:r>
          </a:p>
          <a:p>
            <a:pPr marL="0" indent="0">
              <a:buNone/>
            </a:pPr>
            <a:r>
              <a:rPr lang="en-GB" dirty="0">
                <a:solidFill>
                  <a:schemeClr val="dk1"/>
                </a:solidFill>
              </a:rPr>
              <a:t>LO2—Develop and apply communication and interpersonal skills in a variety of context</a:t>
            </a:r>
          </a:p>
          <a:p>
            <a:pPr marL="0" indent="0">
              <a:buNone/>
            </a:pPr>
            <a:r>
              <a:rPr lang="en-GB" dirty="0">
                <a:solidFill>
                  <a:schemeClr val="dk1"/>
                </a:solidFill>
              </a:rPr>
              <a:t>LO3 – Develop and apply thinking skills in a variety of contexts</a:t>
            </a:r>
          </a:p>
          <a:p>
            <a:pPr marL="0" indent="0">
              <a:buNone/>
            </a:pPr>
            <a:r>
              <a:rPr lang="en-GB" dirty="0">
                <a:solidFill>
                  <a:schemeClr val="dk1"/>
                </a:solidFill>
              </a:rPr>
              <a:t>LO4—Develop and apply intercultural understanding in a variety of contexts.</a:t>
            </a:r>
          </a:p>
          <a:p>
            <a:pPr marL="0" indent="0">
              <a:buNone/>
            </a:pPr>
            <a:r>
              <a:rPr lang="en-US" dirty="0">
                <a:solidFill>
                  <a:schemeClr val="dk1"/>
                </a:solidFill>
              </a:rPr>
              <a:t>LO5 - </a:t>
            </a:r>
            <a:r>
              <a:rPr lang="en-US" dirty="0"/>
              <a:t>Demonstrate an awareness of the </a:t>
            </a:r>
            <a:r>
              <a:rPr lang="en-US" b="1" dirty="0"/>
              <a:t>ethical implications of one’s choices and actions on self and others</a:t>
            </a:r>
            <a:endParaRPr lang="en-GB" b="1" dirty="0"/>
          </a:p>
          <a:p>
            <a:endParaRPr lang="en-GB" dirty="0"/>
          </a:p>
        </p:txBody>
      </p:sp>
      <p:pic>
        <p:nvPicPr>
          <p:cNvPr id="5" name="Graphic 4">
            <a:extLst>
              <a:ext uri="{FF2B5EF4-FFF2-40B4-BE49-F238E27FC236}">
                <a16:creationId xmlns:a16="http://schemas.microsoft.com/office/drawing/2014/main" id="{F85FC3A4-0A51-7AB0-22B7-E9C715C68AE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4191981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A97F-58FC-6B4D-929F-DEC25A158E07}"/>
              </a:ext>
            </a:extLst>
          </p:cNvPr>
          <p:cNvSpPr>
            <a:spLocks noGrp="1"/>
          </p:cNvSpPr>
          <p:nvPr>
            <p:ph type="title"/>
          </p:nvPr>
        </p:nvSpPr>
        <p:spPr/>
        <p:txBody>
          <a:bodyPr>
            <a:normAutofit fontScale="90000"/>
          </a:bodyPr>
          <a:lstStyle/>
          <a:p>
            <a:r>
              <a:rPr lang="en-GB" b="1" dirty="0"/>
              <a:t>How will you share your findings from this inquiry? </a:t>
            </a:r>
            <a:br>
              <a:rPr lang="en-GB" dirty="0"/>
            </a:br>
            <a:endParaRPr lang="en-GB" dirty="0"/>
          </a:p>
        </p:txBody>
      </p:sp>
      <p:sp>
        <p:nvSpPr>
          <p:cNvPr id="3" name="Content Placeholder 2">
            <a:extLst>
              <a:ext uri="{FF2B5EF4-FFF2-40B4-BE49-F238E27FC236}">
                <a16:creationId xmlns:a16="http://schemas.microsoft.com/office/drawing/2014/main" id="{2A9F64E7-2D07-803C-003A-F9A3BCD9B09A}"/>
              </a:ext>
            </a:extLst>
          </p:cNvPr>
          <p:cNvSpPr>
            <a:spLocks noGrp="1"/>
          </p:cNvSpPr>
          <p:nvPr>
            <p:ph idx="1"/>
          </p:nvPr>
        </p:nvSpPr>
        <p:spPr/>
        <p:txBody>
          <a:bodyPr/>
          <a:lstStyle/>
          <a:p>
            <a:pPr marL="0" indent="0">
              <a:buNone/>
            </a:pPr>
            <a:r>
              <a:rPr lang="en-GB" dirty="0"/>
              <a:t>Consider a written, visual, audio, or audio-visual format you would like to communicate your progress in and define the purpose, audience, language and structure you will use. </a:t>
            </a:r>
          </a:p>
          <a:p>
            <a:pPr marL="0" indent="0">
              <a:buNone/>
            </a:pPr>
            <a:r>
              <a:rPr lang="en-GB" dirty="0"/>
              <a:t>Which one will you use and why? </a:t>
            </a:r>
          </a:p>
          <a:p>
            <a:endParaRPr lang="en-GB" dirty="0"/>
          </a:p>
        </p:txBody>
      </p:sp>
      <p:pic>
        <p:nvPicPr>
          <p:cNvPr id="5" name="Graphic 4">
            <a:extLst>
              <a:ext uri="{FF2B5EF4-FFF2-40B4-BE49-F238E27FC236}">
                <a16:creationId xmlns:a16="http://schemas.microsoft.com/office/drawing/2014/main" id="{4A261EB6-3284-8235-4F93-FA5D8B824B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58694" y="6256359"/>
            <a:ext cx="1612892" cy="510409"/>
          </a:xfrm>
          <a:prstGeom prst="rect">
            <a:avLst/>
          </a:prstGeom>
        </p:spPr>
      </p:pic>
    </p:spTree>
    <p:extLst>
      <p:ext uri="{BB962C8B-B14F-4D97-AF65-F5344CB8AC3E}">
        <p14:creationId xmlns:p14="http://schemas.microsoft.com/office/powerpoint/2010/main" val="3964306214"/>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64</TotalTime>
  <Words>755</Words>
  <Application>Microsoft Office PowerPoint</Application>
  <PresentationFormat>Widescreen</PresentationFormat>
  <Paragraphs>38</Paragraphs>
  <Slides>10</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Calisto MT</vt:lpstr>
      <vt:lpstr>Univers Condensed</vt:lpstr>
      <vt:lpstr>ChronicleVTI</vt:lpstr>
      <vt:lpstr>Inquiry 6: Recognising and reflecting on growth</vt:lpstr>
      <vt:lpstr>What is progress and how do we talk about it?</vt:lpstr>
      <vt:lpstr>Which learning outcomes, concepts, contexts, skill domains and transversal skills jump out at you as areas you feel you are regularly exploring?   Which ones do you feel you are really progressing in?  Which ones are you struggling with? Are there some areas where you struggle with it more than others?  Are there any you do not feel you have accessed at all yet?   </vt:lpstr>
      <vt:lpstr>Remember your vision board ‘who am i?’</vt:lpstr>
      <vt:lpstr>How do we deepen our thinking?</vt:lpstr>
      <vt:lpstr>Try this in your learning journal:</vt:lpstr>
      <vt:lpstr>Reflect on the last year</vt:lpstr>
      <vt:lpstr>Curate your response and share</vt:lpstr>
      <vt:lpstr>Using the learning outcomes as your lens, create a presentation in any format entitled ‘Who I am becoming’.</vt:lpstr>
      <vt:lpstr>How will you share your findings from this inquiry?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Austin Pickard</dc:creator>
  <cp:lastModifiedBy>Rebecca Austin Pickard</cp:lastModifiedBy>
  <cp:revision>1</cp:revision>
  <dcterms:created xsi:type="dcterms:W3CDTF">2026-10-26T08:52:58Z</dcterms:created>
  <dcterms:modified xsi:type="dcterms:W3CDTF">2026-10-26T09:59:43Z</dcterms:modified>
</cp:coreProperties>
</file>