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9"/>
  </p:notesMasterIdLst>
  <p:sldIdLst>
    <p:sldId id="256" r:id="rId2"/>
    <p:sldId id="257" r:id="rId3"/>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55" d="100"/>
          <a:sy n="155" d="100"/>
        </p:scale>
        <p:origin x="496"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f7ab5379da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f7ab5379da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thinkib.net/englishlanglit"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56" name="Google Shape;56;p13"/>
          <p:cNvPicPr preferRelativeResize="0"/>
          <p:nvPr/>
        </p:nvPicPr>
        <p:blipFill>
          <a:blip r:embed="rId3">
            <a:alphaModFix/>
          </a:blip>
          <a:stretch>
            <a:fillRect/>
          </a:stretch>
        </p:blipFill>
        <p:spPr>
          <a:xfrm>
            <a:off x="482900" y="806175"/>
            <a:ext cx="7073794" cy="2820550"/>
          </a:xfrm>
          <a:prstGeom prst="rect">
            <a:avLst/>
          </a:prstGeom>
          <a:noFill/>
          <a:ln>
            <a:noFill/>
          </a:ln>
        </p:spPr>
      </p:pic>
      <p:sp>
        <p:nvSpPr>
          <p:cNvPr id="57" name="Google Shape;57;p13"/>
          <p:cNvSpPr txBox="1"/>
          <p:nvPr/>
        </p:nvSpPr>
        <p:spPr>
          <a:xfrm>
            <a:off x="0" y="4533900"/>
            <a:ext cx="1724100" cy="812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800" i="1">
                <a:solidFill>
                  <a:schemeClr val="dk1"/>
                </a:solidFill>
              </a:rPr>
              <a:t>© Tim Pruzinsky, InThinking 2026</a:t>
            </a:r>
            <a:endParaRPr sz="800" i="1">
              <a:solidFill>
                <a:schemeClr val="dk1"/>
              </a:solidFill>
            </a:endParaRPr>
          </a:p>
          <a:p>
            <a:pPr marL="0" lvl="0" indent="0" algn="l" rtl="0">
              <a:lnSpc>
                <a:spcPct val="115000"/>
              </a:lnSpc>
              <a:spcBef>
                <a:spcPts val="0"/>
              </a:spcBef>
              <a:spcAft>
                <a:spcPts val="0"/>
              </a:spcAft>
              <a:buNone/>
            </a:pPr>
            <a:r>
              <a:rPr lang="en" sz="950">
                <a:solidFill>
                  <a:srgbClr val="222222"/>
                </a:solidFill>
                <a:highlight>
                  <a:srgbClr val="FFFFFF"/>
                </a:highlight>
                <a:latin typeface="Georgia"/>
                <a:ea typeface="Georgia"/>
                <a:cs typeface="Georgia"/>
                <a:sym typeface="Georgia"/>
              </a:rPr>
              <a:t> </a:t>
            </a:r>
            <a:r>
              <a:rPr lang="en" sz="800" u="sng">
                <a:solidFill>
                  <a:srgbClr val="1155CC"/>
                </a:solidFill>
                <a:highlight>
                  <a:srgbClr val="FFFFFF"/>
                </a:highlight>
                <a:latin typeface="Georgia"/>
                <a:ea typeface="Georgia"/>
                <a:cs typeface="Georgia"/>
                <a:sym typeface="Georgia"/>
                <a:hlinkClick r:id="rId4">
                  <a:extLst>
                    <a:ext uri="{A12FA001-AC4F-418D-AE19-62706E023703}">
                      <ahyp:hlinkClr xmlns:ahyp="http://schemas.microsoft.com/office/drawing/2018/hyperlinkcolor" val="tx"/>
                    </a:ext>
                  </a:extLst>
                </a:hlinkClick>
              </a:rPr>
              <a:t>www.thinkib.net/englishlanglit</a:t>
            </a:r>
            <a:endParaRPr sz="800" u="sng">
              <a:solidFill>
                <a:srgbClr val="1155CC"/>
              </a:solidFill>
              <a:highlight>
                <a:srgbClr val="FFFFFF"/>
              </a:highlight>
              <a:latin typeface="Georgia"/>
              <a:ea typeface="Georgia"/>
              <a:cs typeface="Georgia"/>
              <a:sym typeface="Georgia"/>
            </a:endParaRPr>
          </a:p>
          <a:p>
            <a:pPr marL="0" lvl="0" indent="0" algn="l" rtl="0">
              <a:lnSpc>
                <a:spcPct val="115000"/>
              </a:lnSpc>
              <a:spcBef>
                <a:spcPts val="0"/>
              </a:spcBef>
              <a:spcAft>
                <a:spcPts val="0"/>
              </a:spcAft>
              <a:buNone/>
            </a:pPr>
            <a:endParaRPr sz="1100">
              <a:solidFill>
                <a:schemeClr val="dk1"/>
              </a:solidFill>
            </a:endParaRPr>
          </a:p>
          <a:p>
            <a:pPr marL="0" lvl="0" indent="0" algn="l" rtl="0">
              <a:lnSpc>
                <a:spcPct val="115000"/>
              </a:lnSpc>
              <a:spcBef>
                <a:spcPts val="0"/>
              </a:spcBef>
              <a:spcAft>
                <a:spcPts val="0"/>
              </a:spcAft>
              <a:buNone/>
            </a:pPr>
            <a:r>
              <a:rPr lang="en" sz="800" i="1">
                <a:solidFill>
                  <a:schemeClr val="dk1"/>
                </a:solidFill>
              </a:rPr>
              <a:t> </a:t>
            </a:r>
            <a:endParaRPr sz="800" i="1">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dirty="0"/>
              <a:t>Graphic Novel</a:t>
            </a:r>
            <a:br>
              <a:rPr lang="en" dirty="0"/>
            </a:br>
            <a:r>
              <a:rPr lang="en" dirty="0"/>
              <a:t>Vocabulary</a:t>
            </a:r>
            <a:endParaRPr dirty="0"/>
          </a:p>
        </p:txBody>
      </p:sp>
      <p:sp>
        <p:nvSpPr>
          <p:cNvPr id="63" name="Google Shape;63;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D8A7D-46A5-470A-4FF6-0BCC997FEB4B}"/>
              </a:ext>
            </a:extLst>
          </p:cNvPr>
          <p:cNvSpPr>
            <a:spLocks noGrp="1"/>
          </p:cNvSpPr>
          <p:nvPr>
            <p:ph type="title"/>
          </p:nvPr>
        </p:nvSpPr>
        <p:spPr/>
        <p:txBody>
          <a:bodyPr>
            <a:normAutofit fontScale="90000"/>
          </a:bodyPr>
          <a:lstStyle/>
          <a:p>
            <a:pPr algn="ctr"/>
            <a:r>
              <a:rPr lang="en-US" b="1" dirty="0"/>
              <a:t>Panel</a:t>
            </a:r>
            <a:endParaRPr lang="en-US" dirty="0"/>
          </a:p>
        </p:txBody>
      </p:sp>
      <p:sp>
        <p:nvSpPr>
          <p:cNvPr id="3" name="Text Placeholder 2">
            <a:extLst>
              <a:ext uri="{FF2B5EF4-FFF2-40B4-BE49-F238E27FC236}">
                <a16:creationId xmlns:a16="http://schemas.microsoft.com/office/drawing/2014/main" id="{D8F8B42D-E88E-2968-4064-EEA046CC21D9}"/>
              </a:ext>
            </a:extLst>
          </p:cNvPr>
          <p:cNvSpPr>
            <a:spLocks noGrp="1"/>
          </p:cNvSpPr>
          <p:nvPr>
            <p:ph type="body" idx="1"/>
          </p:nvPr>
        </p:nvSpPr>
        <p:spPr/>
        <p:txBody>
          <a:bodyPr/>
          <a:lstStyle/>
          <a:p>
            <a:pPr marL="114300" indent="0" algn="ctr">
              <a:buNone/>
            </a:pPr>
            <a:endParaRPr lang="en-US" dirty="0"/>
          </a:p>
          <a:p>
            <a:pPr marL="114300" indent="0" algn="ctr">
              <a:buNone/>
            </a:pPr>
            <a:endParaRPr lang="en-US" dirty="0"/>
          </a:p>
          <a:p>
            <a:pPr marL="114300" indent="0" algn="ctr">
              <a:buNone/>
            </a:pPr>
            <a:endParaRPr lang="en-US" dirty="0"/>
          </a:p>
          <a:p>
            <a:pPr marL="114300" indent="0" algn="ctr">
              <a:buNone/>
            </a:pPr>
            <a:r>
              <a:rPr lang="en-US" dirty="0"/>
              <a:t>the framed image on a page, often defined with use of a border.</a:t>
            </a:r>
          </a:p>
          <a:p>
            <a:endParaRPr lang="en-US" dirty="0"/>
          </a:p>
        </p:txBody>
      </p:sp>
    </p:spTree>
    <p:extLst>
      <p:ext uri="{BB962C8B-B14F-4D97-AF65-F5344CB8AC3E}">
        <p14:creationId xmlns:p14="http://schemas.microsoft.com/office/powerpoint/2010/main" val="1775457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B63EE-71F4-D5DD-43F9-72472E10EF67}"/>
              </a:ext>
            </a:extLst>
          </p:cNvPr>
          <p:cNvSpPr>
            <a:spLocks noGrp="1"/>
          </p:cNvSpPr>
          <p:nvPr>
            <p:ph type="title"/>
          </p:nvPr>
        </p:nvSpPr>
        <p:spPr/>
        <p:txBody>
          <a:bodyPr>
            <a:normAutofit fontScale="90000"/>
          </a:bodyPr>
          <a:lstStyle/>
          <a:p>
            <a:pPr algn="ctr"/>
            <a:r>
              <a:rPr lang="en-US" b="1" dirty="0"/>
              <a:t>Border</a:t>
            </a:r>
            <a:endParaRPr lang="en-US" dirty="0"/>
          </a:p>
        </p:txBody>
      </p:sp>
      <p:sp>
        <p:nvSpPr>
          <p:cNvPr id="3" name="Text Placeholder 2">
            <a:extLst>
              <a:ext uri="{FF2B5EF4-FFF2-40B4-BE49-F238E27FC236}">
                <a16:creationId xmlns:a16="http://schemas.microsoft.com/office/drawing/2014/main" id="{E9D0BB76-0DC6-A802-7CBC-21424A2E117C}"/>
              </a:ext>
            </a:extLst>
          </p:cNvPr>
          <p:cNvSpPr>
            <a:spLocks noGrp="1"/>
          </p:cNvSpPr>
          <p:nvPr>
            <p:ph type="body" idx="1"/>
          </p:nvPr>
        </p:nvSpPr>
        <p:spPr/>
        <p:txBody>
          <a:bodyPr/>
          <a:lstStyle/>
          <a:p>
            <a:pPr marL="114300" indent="0" algn="ctr">
              <a:buNone/>
            </a:pPr>
            <a:endParaRPr lang="en-US" dirty="0"/>
          </a:p>
          <a:p>
            <a:pPr marL="114300" indent="0" algn="ctr">
              <a:buNone/>
            </a:pPr>
            <a:endParaRPr lang="en-US" dirty="0"/>
          </a:p>
          <a:p>
            <a:pPr marL="114300" indent="0" algn="ctr">
              <a:buNone/>
            </a:pPr>
            <a:endParaRPr lang="en-US" dirty="0"/>
          </a:p>
          <a:p>
            <a:pPr marL="114300" indent="0" algn="ctr">
              <a:buNone/>
            </a:pPr>
            <a:r>
              <a:rPr lang="en-US" dirty="0"/>
              <a:t>the edge of a particular panel. Sometimes panels do not have defined borders; in these instances, the panel is said to 'bleed' either into another panel, or simply into timeless empty space.</a:t>
            </a:r>
          </a:p>
          <a:p>
            <a:pPr marL="114300" indent="0">
              <a:buNone/>
            </a:pPr>
            <a:endParaRPr lang="en-US" dirty="0"/>
          </a:p>
          <a:p>
            <a:endParaRPr lang="en-US" dirty="0"/>
          </a:p>
        </p:txBody>
      </p:sp>
    </p:spTree>
    <p:extLst>
      <p:ext uri="{BB962C8B-B14F-4D97-AF65-F5344CB8AC3E}">
        <p14:creationId xmlns:p14="http://schemas.microsoft.com/office/powerpoint/2010/main" val="4083105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45071-FBAD-6DFF-91FD-D98073D6232D}"/>
              </a:ext>
            </a:extLst>
          </p:cNvPr>
          <p:cNvSpPr>
            <a:spLocks noGrp="1"/>
          </p:cNvSpPr>
          <p:nvPr>
            <p:ph type="title"/>
          </p:nvPr>
        </p:nvSpPr>
        <p:spPr/>
        <p:txBody>
          <a:bodyPr>
            <a:normAutofit fontScale="90000"/>
          </a:bodyPr>
          <a:lstStyle/>
          <a:p>
            <a:pPr algn="ctr"/>
            <a:r>
              <a:rPr lang="en-US" b="1" dirty="0"/>
              <a:t>Gutter</a:t>
            </a:r>
            <a:endParaRPr lang="en-US" dirty="0"/>
          </a:p>
        </p:txBody>
      </p:sp>
      <p:sp>
        <p:nvSpPr>
          <p:cNvPr id="3" name="Text Placeholder 2">
            <a:extLst>
              <a:ext uri="{FF2B5EF4-FFF2-40B4-BE49-F238E27FC236}">
                <a16:creationId xmlns:a16="http://schemas.microsoft.com/office/drawing/2014/main" id="{AC3A529F-BA91-1B6D-AE4A-FA9BEFC07F9A}"/>
              </a:ext>
            </a:extLst>
          </p:cNvPr>
          <p:cNvSpPr>
            <a:spLocks noGrp="1"/>
          </p:cNvSpPr>
          <p:nvPr>
            <p:ph type="body" idx="1"/>
          </p:nvPr>
        </p:nvSpPr>
        <p:spPr/>
        <p:txBody>
          <a:bodyPr/>
          <a:lstStyle/>
          <a:p>
            <a:pPr marL="114300" indent="0">
              <a:buNone/>
            </a:pPr>
            <a:endParaRPr lang="en-US" dirty="0"/>
          </a:p>
          <a:p>
            <a:pPr marL="114300" indent="0">
              <a:buNone/>
            </a:pPr>
            <a:endParaRPr lang="en-US" dirty="0"/>
          </a:p>
          <a:p>
            <a:pPr marL="114300" indent="0">
              <a:buNone/>
            </a:pPr>
            <a:endParaRPr lang="en-US" dirty="0"/>
          </a:p>
          <a:p>
            <a:pPr marL="114300" indent="0" algn="ctr">
              <a:buNone/>
            </a:pPr>
            <a:r>
              <a:rPr lang="en-US" dirty="0"/>
              <a:t>the white space that separates panels from one another</a:t>
            </a:r>
          </a:p>
        </p:txBody>
      </p:sp>
    </p:spTree>
    <p:extLst>
      <p:ext uri="{BB962C8B-B14F-4D97-AF65-F5344CB8AC3E}">
        <p14:creationId xmlns:p14="http://schemas.microsoft.com/office/powerpoint/2010/main" val="4275091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D15F0-01AD-6C84-35EC-E7C39A21F70C}"/>
              </a:ext>
            </a:extLst>
          </p:cNvPr>
          <p:cNvSpPr>
            <a:spLocks noGrp="1"/>
          </p:cNvSpPr>
          <p:nvPr>
            <p:ph type="title"/>
          </p:nvPr>
        </p:nvSpPr>
        <p:spPr/>
        <p:txBody>
          <a:bodyPr>
            <a:normAutofit fontScale="90000"/>
          </a:bodyPr>
          <a:lstStyle/>
          <a:p>
            <a:pPr algn="ctr"/>
            <a:r>
              <a:rPr lang="en-US" b="1" dirty="0"/>
              <a:t>Splash</a:t>
            </a:r>
            <a:endParaRPr lang="en-US" dirty="0"/>
          </a:p>
        </p:txBody>
      </p:sp>
      <p:sp>
        <p:nvSpPr>
          <p:cNvPr id="3" name="Text Placeholder 2">
            <a:extLst>
              <a:ext uri="{FF2B5EF4-FFF2-40B4-BE49-F238E27FC236}">
                <a16:creationId xmlns:a16="http://schemas.microsoft.com/office/drawing/2014/main" id="{DD387B99-9189-3EF1-D06A-B04078DF9218}"/>
              </a:ext>
            </a:extLst>
          </p:cNvPr>
          <p:cNvSpPr>
            <a:spLocks noGrp="1"/>
          </p:cNvSpPr>
          <p:nvPr>
            <p:ph type="body" idx="1"/>
          </p:nvPr>
        </p:nvSpPr>
        <p:spPr/>
        <p:txBody>
          <a:bodyPr/>
          <a:lstStyle/>
          <a:p>
            <a:pPr marL="114300" indent="0">
              <a:buNone/>
            </a:pPr>
            <a:endParaRPr lang="en-US" b="1" dirty="0"/>
          </a:p>
          <a:p>
            <a:pPr marL="114300" indent="0">
              <a:buNone/>
            </a:pPr>
            <a:endParaRPr lang="en-US" b="1" dirty="0"/>
          </a:p>
          <a:p>
            <a:pPr marL="114300" indent="0" algn="ctr">
              <a:buNone/>
            </a:pPr>
            <a:endParaRPr lang="en-US" b="1" dirty="0"/>
          </a:p>
          <a:p>
            <a:pPr marL="114300" indent="0" algn="ctr">
              <a:buNone/>
            </a:pPr>
            <a:r>
              <a:rPr lang="en-US" dirty="0"/>
              <a:t>a kind of panel that spans the width of the page. If it runs off the page entirely, it is known as a ‘bleed’</a:t>
            </a:r>
          </a:p>
        </p:txBody>
      </p:sp>
    </p:spTree>
    <p:extLst>
      <p:ext uri="{BB962C8B-B14F-4D97-AF65-F5344CB8AC3E}">
        <p14:creationId xmlns:p14="http://schemas.microsoft.com/office/powerpoint/2010/main" val="494059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17E2F-142F-2633-ADA2-69679AA2856A}"/>
              </a:ext>
            </a:extLst>
          </p:cNvPr>
          <p:cNvSpPr>
            <a:spLocks noGrp="1"/>
          </p:cNvSpPr>
          <p:nvPr>
            <p:ph type="title"/>
          </p:nvPr>
        </p:nvSpPr>
        <p:spPr/>
        <p:txBody>
          <a:bodyPr>
            <a:normAutofit fontScale="90000"/>
          </a:bodyPr>
          <a:lstStyle/>
          <a:p>
            <a:pPr algn="ctr"/>
            <a:r>
              <a:rPr lang="en-US" b="1" dirty="0"/>
              <a:t>Caption</a:t>
            </a:r>
            <a:endParaRPr lang="en-US" dirty="0"/>
          </a:p>
        </p:txBody>
      </p:sp>
      <p:sp>
        <p:nvSpPr>
          <p:cNvPr id="3" name="Text Placeholder 2">
            <a:extLst>
              <a:ext uri="{FF2B5EF4-FFF2-40B4-BE49-F238E27FC236}">
                <a16:creationId xmlns:a16="http://schemas.microsoft.com/office/drawing/2014/main" id="{7E1F49C4-888B-AB1E-E0C7-DFEAAB936321}"/>
              </a:ext>
            </a:extLst>
          </p:cNvPr>
          <p:cNvSpPr>
            <a:spLocks noGrp="1"/>
          </p:cNvSpPr>
          <p:nvPr>
            <p:ph type="body" idx="1"/>
          </p:nvPr>
        </p:nvSpPr>
        <p:spPr/>
        <p:txBody>
          <a:bodyPr/>
          <a:lstStyle/>
          <a:p>
            <a:pPr marL="114300" indent="0">
              <a:buNone/>
            </a:pPr>
            <a:endParaRPr lang="en-US" dirty="0"/>
          </a:p>
          <a:p>
            <a:pPr marL="114300" indent="0" algn="ctr">
              <a:buNone/>
            </a:pPr>
            <a:endParaRPr lang="en-US" dirty="0"/>
          </a:p>
          <a:p>
            <a:pPr marL="114300" indent="0" algn="ctr">
              <a:buNone/>
            </a:pPr>
            <a:endParaRPr lang="en-US" dirty="0"/>
          </a:p>
          <a:p>
            <a:pPr marL="114300" indent="0" algn="ctr">
              <a:buNone/>
            </a:pPr>
            <a:r>
              <a:rPr lang="en-US" dirty="0"/>
              <a:t>a text-filled box or rectangle used to deliver narration, establish the setting, or reveal a character's inner thoughts</a:t>
            </a:r>
          </a:p>
          <a:p>
            <a:endParaRPr lang="en-US" dirty="0"/>
          </a:p>
        </p:txBody>
      </p:sp>
    </p:spTree>
    <p:extLst>
      <p:ext uri="{BB962C8B-B14F-4D97-AF65-F5344CB8AC3E}">
        <p14:creationId xmlns:p14="http://schemas.microsoft.com/office/powerpoint/2010/main" val="2534092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08A0E-3F07-6D76-8DF9-1C3C77251761}"/>
              </a:ext>
            </a:extLst>
          </p:cNvPr>
          <p:cNvSpPr>
            <a:spLocks noGrp="1"/>
          </p:cNvSpPr>
          <p:nvPr>
            <p:ph type="title"/>
          </p:nvPr>
        </p:nvSpPr>
        <p:spPr/>
        <p:txBody>
          <a:bodyPr>
            <a:normAutofit fontScale="90000"/>
          </a:bodyPr>
          <a:lstStyle/>
          <a:p>
            <a:pPr algn="ctr"/>
            <a:r>
              <a:rPr lang="en-US" b="1" dirty="0"/>
              <a:t>Voice over</a:t>
            </a:r>
            <a:endParaRPr lang="en-US" dirty="0"/>
          </a:p>
        </p:txBody>
      </p:sp>
      <p:sp>
        <p:nvSpPr>
          <p:cNvPr id="3" name="Text Placeholder 2">
            <a:extLst>
              <a:ext uri="{FF2B5EF4-FFF2-40B4-BE49-F238E27FC236}">
                <a16:creationId xmlns:a16="http://schemas.microsoft.com/office/drawing/2014/main" id="{C85389EA-2175-2FE0-9D8C-C9C2DE38E328}"/>
              </a:ext>
            </a:extLst>
          </p:cNvPr>
          <p:cNvSpPr>
            <a:spLocks noGrp="1"/>
          </p:cNvSpPr>
          <p:nvPr>
            <p:ph type="body" idx="1"/>
          </p:nvPr>
        </p:nvSpPr>
        <p:spPr/>
        <p:txBody>
          <a:bodyPr/>
          <a:lstStyle/>
          <a:p>
            <a:pPr marL="114300" indent="0">
              <a:buNone/>
            </a:pPr>
            <a:endParaRPr lang="en-US" b="1" dirty="0"/>
          </a:p>
          <a:p>
            <a:pPr marL="114300" indent="0">
              <a:buNone/>
            </a:pPr>
            <a:endParaRPr lang="en-US" b="1" dirty="0"/>
          </a:p>
          <a:p>
            <a:pPr marL="114300" indent="0">
              <a:buNone/>
            </a:pPr>
            <a:endParaRPr lang="en-US" b="1" dirty="0"/>
          </a:p>
          <a:p>
            <a:pPr marL="114300" indent="0" algn="ctr">
              <a:buNone/>
            </a:pPr>
            <a:r>
              <a:rPr lang="en-US" dirty="0"/>
              <a:t>a narration technique where an off-screen narrator—often the protagonist or an omniscient storyteller—addresses the reader directly, usually contained within a caption</a:t>
            </a:r>
          </a:p>
          <a:p>
            <a:endParaRPr lang="en-US" dirty="0"/>
          </a:p>
        </p:txBody>
      </p:sp>
    </p:spTree>
    <p:extLst>
      <p:ext uri="{BB962C8B-B14F-4D97-AF65-F5344CB8AC3E}">
        <p14:creationId xmlns:p14="http://schemas.microsoft.com/office/powerpoint/2010/main" val="2979972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DB538-3606-B314-85DA-87174BB206AF}"/>
              </a:ext>
            </a:extLst>
          </p:cNvPr>
          <p:cNvSpPr>
            <a:spLocks noGrp="1"/>
          </p:cNvSpPr>
          <p:nvPr>
            <p:ph type="title"/>
          </p:nvPr>
        </p:nvSpPr>
        <p:spPr/>
        <p:txBody>
          <a:bodyPr>
            <a:normAutofit fontScale="90000"/>
          </a:bodyPr>
          <a:lstStyle/>
          <a:p>
            <a:pPr algn="ctr"/>
            <a:r>
              <a:rPr lang="en-US" b="1" dirty="0"/>
              <a:t>Speech bubble</a:t>
            </a:r>
            <a:endParaRPr lang="en-US" dirty="0"/>
          </a:p>
        </p:txBody>
      </p:sp>
      <p:sp>
        <p:nvSpPr>
          <p:cNvPr id="3" name="Text Placeholder 2">
            <a:extLst>
              <a:ext uri="{FF2B5EF4-FFF2-40B4-BE49-F238E27FC236}">
                <a16:creationId xmlns:a16="http://schemas.microsoft.com/office/drawing/2014/main" id="{56A478D0-38B2-DE62-A58A-25D7CF1F417F}"/>
              </a:ext>
            </a:extLst>
          </p:cNvPr>
          <p:cNvSpPr>
            <a:spLocks noGrp="1"/>
          </p:cNvSpPr>
          <p:nvPr>
            <p:ph type="body" idx="1"/>
          </p:nvPr>
        </p:nvSpPr>
        <p:spPr/>
        <p:txBody>
          <a:bodyPr/>
          <a:lstStyle/>
          <a:p>
            <a:pPr marL="114300" indent="0">
              <a:buNone/>
            </a:pPr>
            <a:endParaRPr lang="en-US" dirty="0"/>
          </a:p>
          <a:p>
            <a:pPr marL="114300" indent="0">
              <a:buNone/>
            </a:pPr>
            <a:endParaRPr lang="en-US" dirty="0"/>
          </a:p>
          <a:p>
            <a:pPr marL="114300" indent="0">
              <a:buNone/>
            </a:pPr>
            <a:endParaRPr lang="en-US" dirty="0"/>
          </a:p>
          <a:p>
            <a:pPr marL="114300" indent="0" algn="ctr">
              <a:buNone/>
            </a:pPr>
            <a:r>
              <a:rPr lang="en-US" dirty="0"/>
              <a:t>indicates the words a particular character is actually speaking. The indicator from the speaker to the bubble is called a “pointer” (tail). </a:t>
            </a:r>
          </a:p>
          <a:p>
            <a:pPr marL="114300" indent="0">
              <a:buNone/>
            </a:pPr>
            <a:endParaRPr lang="en-US" dirty="0"/>
          </a:p>
          <a:p>
            <a:endParaRPr lang="en-US" dirty="0"/>
          </a:p>
        </p:txBody>
      </p:sp>
    </p:spTree>
    <p:extLst>
      <p:ext uri="{BB962C8B-B14F-4D97-AF65-F5344CB8AC3E}">
        <p14:creationId xmlns:p14="http://schemas.microsoft.com/office/powerpoint/2010/main" val="3341223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64306-8477-1428-8F04-9BD4E3AD9456}"/>
              </a:ext>
            </a:extLst>
          </p:cNvPr>
          <p:cNvSpPr>
            <a:spLocks noGrp="1"/>
          </p:cNvSpPr>
          <p:nvPr>
            <p:ph type="title"/>
          </p:nvPr>
        </p:nvSpPr>
        <p:spPr/>
        <p:txBody>
          <a:bodyPr>
            <a:normAutofit fontScale="90000"/>
          </a:bodyPr>
          <a:lstStyle/>
          <a:p>
            <a:pPr algn="ctr"/>
            <a:r>
              <a:rPr lang="en-US" b="1" dirty="0" err="1"/>
              <a:t>Emanata</a:t>
            </a:r>
            <a:endParaRPr lang="en-US" dirty="0"/>
          </a:p>
        </p:txBody>
      </p:sp>
      <p:sp>
        <p:nvSpPr>
          <p:cNvPr id="3" name="Text Placeholder 2">
            <a:extLst>
              <a:ext uri="{FF2B5EF4-FFF2-40B4-BE49-F238E27FC236}">
                <a16:creationId xmlns:a16="http://schemas.microsoft.com/office/drawing/2014/main" id="{79E40D21-713A-4865-F186-2BD9E7E9AD27}"/>
              </a:ext>
            </a:extLst>
          </p:cNvPr>
          <p:cNvSpPr>
            <a:spLocks noGrp="1"/>
          </p:cNvSpPr>
          <p:nvPr>
            <p:ph type="body" idx="1"/>
          </p:nvPr>
        </p:nvSpPr>
        <p:spPr/>
        <p:txBody>
          <a:bodyPr/>
          <a:lstStyle/>
          <a:p>
            <a:pPr marL="114300" indent="0">
              <a:buNone/>
            </a:pPr>
            <a:endParaRPr lang="en-US" dirty="0"/>
          </a:p>
          <a:p>
            <a:pPr marL="114300" indent="0">
              <a:buNone/>
            </a:pPr>
            <a:endParaRPr lang="en-US" dirty="0"/>
          </a:p>
          <a:p>
            <a:pPr marL="114300" indent="0">
              <a:buNone/>
            </a:pPr>
            <a:endParaRPr lang="en-US" dirty="0"/>
          </a:p>
          <a:p>
            <a:pPr marL="114300" indent="0" algn="ctr">
              <a:buNone/>
            </a:pPr>
            <a:r>
              <a:rPr lang="en-US" dirty="0"/>
              <a:t>graphic signs used to relate information that cannot easily be perceived, such as states of mind, particular feelings/emotions or other non-visible phenomena.</a:t>
            </a:r>
          </a:p>
        </p:txBody>
      </p:sp>
    </p:spTree>
    <p:extLst>
      <p:ext uri="{BB962C8B-B14F-4D97-AF65-F5344CB8AC3E}">
        <p14:creationId xmlns:p14="http://schemas.microsoft.com/office/powerpoint/2010/main" val="3138197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45510-0186-8D1D-FB84-F91206B4D3C9}"/>
              </a:ext>
            </a:extLst>
          </p:cNvPr>
          <p:cNvSpPr>
            <a:spLocks noGrp="1"/>
          </p:cNvSpPr>
          <p:nvPr>
            <p:ph type="title"/>
          </p:nvPr>
        </p:nvSpPr>
        <p:spPr/>
        <p:txBody>
          <a:bodyPr>
            <a:normAutofit fontScale="90000"/>
          </a:bodyPr>
          <a:lstStyle/>
          <a:p>
            <a:pPr algn="ctr"/>
            <a:r>
              <a:rPr lang="en-US" b="1" dirty="0"/>
              <a:t>Sound effect</a:t>
            </a:r>
            <a:endParaRPr lang="en-US" dirty="0"/>
          </a:p>
        </p:txBody>
      </p:sp>
      <p:sp>
        <p:nvSpPr>
          <p:cNvPr id="3" name="Text Placeholder 2">
            <a:extLst>
              <a:ext uri="{FF2B5EF4-FFF2-40B4-BE49-F238E27FC236}">
                <a16:creationId xmlns:a16="http://schemas.microsoft.com/office/drawing/2014/main" id="{10D0A0BF-17B3-BDFC-5AEC-425AFE46260A}"/>
              </a:ext>
            </a:extLst>
          </p:cNvPr>
          <p:cNvSpPr>
            <a:spLocks noGrp="1"/>
          </p:cNvSpPr>
          <p:nvPr>
            <p:ph type="body" idx="1"/>
          </p:nvPr>
        </p:nvSpPr>
        <p:spPr/>
        <p:txBody>
          <a:bodyPr/>
          <a:lstStyle/>
          <a:p>
            <a:pPr marL="114300" indent="0">
              <a:buNone/>
            </a:pPr>
            <a:endParaRPr lang="en-US" dirty="0"/>
          </a:p>
          <a:p>
            <a:pPr marL="114300" indent="0">
              <a:buNone/>
            </a:pPr>
            <a:endParaRPr lang="en-US" dirty="0"/>
          </a:p>
          <a:p>
            <a:pPr marL="114300" indent="0">
              <a:buNone/>
            </a:pPr>
            <a:endParaRPr lang="en-US" dirty="0"/>
          </a:p>
          <a:p>
            <a:pPr marL="114300" indent="0" algn="ctr">
              <a:buNone/>
            </a:pPr>
            <a:r>
              <a:rPr lang="en-US" dirty="0"/>
              <a:t>various kinds of icons are used to indicate sounds. Sometimes, jagged speech bubbles will suggest an exclamatory voice, but words are often used also. The classic examples would be "pow!' and 'zap!' during a fight in a Batman comic.</a:t>
            </a:r>
          </a:p>
          <a:p>
            <a:endParaRPr lang="en-US" dirty="0"/>
          </a:p>
        </p:txBody>
      </p:sp>
    </p:spTree>
    <p:extLst>
      <p:ext uri="{BB962C8B-B14F-4D97-AF65-F5344CB8AC3E}">
        <p14:creationId xmlns:p14="http://schemas.microsoft.com/office/powerpoint/2010/main" val="3711405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67295-D934-12D6-8F04-888AFE54111B}"/>
              </a:ext>
            </a:extLst>
          </p:cNvPr>
          <p:cNvSpPr>
            <a:spLocks noGrp="1"/>
          </p:cNvSpPr>
          <p:nvPr>
            <p:ph type="title"/>
          </p:nvPr>
        </p:nvSpPr>
        <p:spPr/>
        <p:txBody>
          <a:bodyPr>
            <a:normAutofit fontScale="90000"/>
          </a:bodyPr>
          <a:lstStyle/>
          <a:p>
            <a:pPr algn="ctr"/>
            <a:r>
              <a:rPr lang="en-US" b="1" dirty="0"/>
              <a:t>Icon</a:t>
            </a:r>
            <a:endParaRPr lang="en-US" dirty="0"/>
          </a:p>
        </p:txBody>
      </p:sp>
      <p:sp>
        <p:nvSpPr>
          <p:cNvPr id="3" name="Text Placeholder 2">
            <a:extLst>
              <a:ext uri="{FF2B5EF4-FFF2-40B4-BE49-F238E27FC236}">
                <a16:creationId xmlns:a16="http://schemas.microsoft.com/office/drawing/2014/main" id="{E9ECE0C8-AE1F-497F-BE1B-91AE7FF92AC2}"/>
              </a:ext>
            </a:extLst>
          </p:cNvPr>
          <p:cNvSpPr>
            <a:spLocks noGrp="1"/>
          </p:cNvSpPr>
          <p:nvPr>
            <p:ph type="body" idx="1"/>
          </p:nvPr>
        </p:nvSpPr>
        <p:spPr/>
        <p:txBody>
          <a:bodyPr/>
          <a:lstStyle/>
          <a:p>
            <a:pPr marL="114300" indent="0">
              <a:buNone/>
            </a:pPr>
            <a:endParaRPr lang="en-US" dirty="0"/>
          </a:p>
          <a:p>
            <a:pPr marL="114300" indent="0">
              <a:buNone/>
            </a:pPr>
            <a:endParaRPr lang="en-US" dirty="0"/>
          </a:p>
          <a:p>
            <a:pPr marL="114300" indent="0" algn="ctr">
              <a:buNone/>
            </a:pPr>
            <a:endParaRPr lang="en-US" dirty="0"/>
          </a:p>
          <a:p>
            <a:pPr marL="114300" indent="0" algn="ctr">
              <a:buNone/>
            </a:pPr>
            <a:r>
              <a:rPr lang="en-US" dirty="0"/>
              <a:t>stands for the representation of any particular thing on the page</a:t>
            </a:r>
          </a:p>
          <a:p>
            <a:endParaRPr lang="en-US" dirty="0"/>
          </a:p>
        </p:txBody>
      </p:sp>
    </p:spTree>
    <p:extLst>
      <p:ext uri="{BB962C8B-B14F-4D97-AF65-F5344CB8AC3E}">
        <p14:creationId xmlns:p14="http://schemas.microsoft.com/office/powerpoint/2010/main" val="1680911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BA961-9EF9-7FEF-C080-FEFEDEDF9DBC}"/>
              </a:ext>
            </a:extLst>
          </p:cNvPr>
          <p:cNvSpPr>
            <a:spLocks noGrp="1"/>
          </p:cNvSpPr>
          <p:nvPr>
            <p:ph type="title"/>
          </p:nvPr>
        </p:nvSpPr>
        <p:spPr/>
        <p:txBody>
          <a:bodyPr>
            <a:normAutofit fontScale="90000"/>
          </a:bodyPr>
          <a:lstStyle/>
          <a:p>
            <a:pPr algn="ctr"/>
            <a:r>
              <a:rPr lang="en-US" b="1" dirty="0"/>
              <a:t>Graphic weight</a:t>
            </a:r>
            <a:endParaRPr lang="en-US" dirty="0"/>
          </a:p>
        </p:txBody>
      </p:sp>
      <p:sp>
        <p:nvSpPr>
          <p:cNvPr id="3" name="Text Placeholder 2">
            <a:extLst>
              <a:ext uri="{FF2B5EF4-FFF2-40B4-BE49-F238E27FC236}">
                <a16:creationId xmlns:a16="http://schemas.microsoft.com/office/drawing/2014/main" id="{EE3B2A62-D868-8CF2-572B-A0CB28D76966}"/>
              </a:ext>
            </a:extLst>
          </p:cNvPr>
          <p:cNvSpPr>
            <a:spLocks noGrp="1"/>
          </p:cNvSpPr>
          <p:nvPr>
            <p:ph type="body" idx="1"/>
          </p:nvPr>
        </p:nvSpPr>
        <p:spPr/>
        <p:txBody>
          <a:bodyPr/>
          <a:lstStyle/>
          <a:p>
            <a:pPr marL="114300" indent="0">
              <a:buNone/>
            </a:pPr>
            <a:endParaRPr lang="en-US" b="1" dirty="0"/>
          </a:p>
          <a:p>
            <a:pPr marL="114300" indent="0">
              <a:buNone/>
            </a:pPr>
            <a:endParaRPr lang="en-US" b="1" dirty="0"/>
          </a:p>
          <a:p>
            <a:pPr marL="114300" indent="0">
              <a:buNone/>
            </a:pPr>
            <a:endParaRPr lang="en-US" b="1" dirty="0"/>
          </a:p>
          <a:p>
            <a:pPr marL="114300" indent="0" algn="ctr">
              <a:buNone/>
            </a:pPr>
            <a:r>
              <a:rPr lang="en-US" dirty="0"/>
              <a:t>how heavily an element or image draws the viewer’s eyes.  It can establish a panel's focal point, create visual tension, and direct the flow of the narrative.</a:t>
            </a:r>
          </a:p>
          <a:p>
            <a:endParaRPr lang="en-US" dirty="0"/>
          </a:p>
        </p:txBody>
      </p:sp>
    </p:spTree>
    <p:extLst>
      <p:ext uri="{BB962C8B-B14F-4D97-AF65-F5344CB8AC3E}">
        <p14:creationId xmlns:p14="http://schemas.microsoft.com/office/powerpoint/2010/main" val="1799061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8BD7-636A-5028-086C-5964DA8CD283}"/>
              </a:ext>
            </a:extLst>
          </p:cNvPr>
          <p:cNvSpPr>
            <a:spLocks noGrp="1"/>
          </p:cNvSpPr>
          <p:nvPr>
            <p:ph type="title"/>
          </p:nvPr>
        </p:nvSpPr>
        <p:spPr/>
        <p:txBody>
          <a:bodyPr>
            <a:normAutofit fontScale="90000"/>
          </a:bodyPr>
          <a:lstStyle/>
          <a:p>
            <a:pPr algn="ctr"/>
            <a:r>
              <a:rPr lang="en-US" b="1" dirty="0"/>
              <a:t>Foreground</a:t>
            </a:r>
            <a:endParaRPr lang="en-US" dirty="0"/>
          </a:p>
        </p:txBody>
      </p:sp>
      <p:sp>
        <p:nvSpPr>
          <p:cNvPr id="3" name="Text Placeholder 2">
            <a:extLst>
              <a:ext uri="{FF2B5EF4-FFF2-40B4-BE49-F238E27FC236}">
                <a16:creationId xmlns:a16="http://schemas.microsoft.com/office/drawing/2014/main" id="{97AD2B75-D9F2-5673-870B-0B709F85A810}"/>
              </a:ext>
            </a:extLst>
          </p:cNvPr>
          <p:cNvSpPr>
            <a:spLocks noGrp="1"/>
          </p:cNvSpPr>
          <p:nvPr>
            <p:ph type="body" idx="1"/>
          </p:nvPr>
        </p:nvSpPr>
        <p:spPr/>
        <p:txBody>
          <a:bodyPr/>
          <a:lstStyle/>
          <a:p>
            <a:pPr marL="114300" indent="0">
              <a:buNone/>
            </a:pPr>
            <a:endParaRPr lang="en-US" b="1" dirty="0"/>
          </a:p>
          <a:p>
            <a:pPr marL="114300" indent="0">
              <a:buNone/>
            </a:pPr>
            <a:endParaRPr lang="en-US" b="1" dirty="0"/>
          </a:p>
          <a:p>
            <a:pPr marL="114300" indent="0">
              <a:buNone/>
            </a:pPr>
            <a:endParaRPr lang="en-US" b="1" dirty="0"/>
          </a:p>
          <a:p>
            <a:pPr marL="114300" indent="0" algn="ctr">
              <a:buNone/>
            </a:pPr>
            <a:r>
              <a:rPr lang="en-US" dirty="0"/>
              <a:t>the visual layer closest to the reader</a:t>
            </a:r>
            <a:r>
              <a:rPr lang="en-US" b="1" dirty="0"/>
              <a:t>.  </a:t>
            </a:r>
            <a:r>
              <a:rPr lang="en-US" dirty="0"/>
              <a:t>If the subject seems closer to the reader, in the front of the scene depicted, it stands in the “foreground.”</a:t>
            </a:r>
          </a:p>
          <a:p>
            <a:endParaRPr lang="en-US" dirty="0"/>
          </a:p>
        </p:txBody>
      </p:sp>
    </p:spTree>
    <p:extLst>
      <p:ext uri="{BB962C8B-B14F-4D97-AF65-F5344CB8AC3E}">
        <p14:creationId xmlns:p14="http://schemas.microsoft.com/office/powerpoint/2010/main" val="1014914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E94A5-7779-B1E6-F7CA-51BD8A1187B1}"/>
              </a:ext>
            </a:extLst>
          </p:cNvPr>
          <p:cNvSpPr>
            <a:spLocks noGrp="1"/>
          </p:cNvSpPr>
          <p:nvPr>
            <p:ph type="title"/>
          </p:nvPr>
        </p:nvSpPr>
        <p:spPr/>
        <p:txBody>
          <a:bodyPr>
            <a:normAutofit fontScale="90000"/>
          </a:bodyPr>
          <a:lstStyle/>
          <a:p>
            <a:pPr algn="ctr"/>
            <a:r>
              <a:rPr lang="en-US" b="1" dirty="0"/>
              <a:t>Midground</a:t>
            </a:r>
            <a:endParaRPr lang="en-US" dirty="0"/>
          </a:p>
        </p:txBody>
      </p:sp>
      <p:sp>
        <p:nvSpPr>
          <p:cNvPr id="3" name="Text Placeholder 2">
            <a:extLst>
              <a:ext uri="{FF2B5EF4-FFF2-40B4-BE49-F238E27FC236}">
                <a16:creationId xmlns:a16="http://schemas.microsoft.com/office/drawing/2014/main" id="{2231873C-4910-B42C-07C4-4F1A271E2890}"/>
              </a:ext>
            </a:extLst>
          </p:cNvPr>
          <p:cNvSpPr>
            <a:spLocks noGrp="1"/>
          </p:cNvSpPr>
          <p:nvPr>
            <p:ph type="body" idx="1"/>
          </p:nvPr>
        </p:nvSpPr>
        <p:spPr/>
        <p:txBody>
          <a:bodyPr/>
          <a:lstStyle/>
          <a:p>
            <a:pPr marL="114300" indent="0">
              <a:buNone/>
            </a:pPr>
            <a:endParaRPr lang="en-US" b="1" dirty="0"/>
          </a:p>
          <a:p>
            <a:pPr marL="114300" indent="0">
              <a:buNone/>
            </a:pPr>
            <a:endParaRPr lang="en-US" b="1" dirty="0"/>
          </a:p>
          <a:p>
            <a:pPr marL="114300" indent="0" algn="ctr">
              <a:buNone/>
            </a:pPr>
            <a:endParaRPr lang="en-US" b="1" dirty="0"/>
          </a:p>
          <a:p>
            <a:pPr marL="114300" indent="0" algn="ctr">
              <a:buNone/>
            </a:pPr>
            <a:r>
              <a:rPr lang="en-US" dirty="0"/>
              <a:t>the central visual plane in a panel, positioned between the foreground (closest to the viewer) and the background</a:t>
            </a:r>
            <a:r>
              <a:rPr lang="en-US" b="1" dirty="0"/>
              <a:t> </a:t>
            </a:r>
            <a:r>
              <a:rPr lang="en-US" dirty="0"/>
              <a:t>(furthest away)</a:t>
            </a:r>
          </a:p>
          <a:p>
            <a:endParaRPr lang="en-US" dirty="0"/>
          </a:p>
        </p:txBody>
      </p:sp>
    </p:spTree>
    <p:extLst>
      <p:ext uri="{BB962C8B-B14F-4D97-AF65-F5344CB8AC3E}">
        <p14:creationId xmlns:p14="http://schemas.microsoft.com/office/powerpoint/2010/main" val="292453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E235E-05D6-5BA3-EE0D-01C3D483B2A0}"/>
              </a:ext>
            </a:extLst>
          </p:cNvPr>
          <p:cNvSpPr>
            <a:spLocks noGrp="1"/>
          </p:cNvSpPr>
          <p:nvPr>
            <p:ph type="title"/>
          </p:nvPr>
        </p:nvSpPr>
        <p:spPr/>
        <p:txBody>
          <a:bodyPr>
            <a:normAutofit fontScale="90000"/>
          </a:bodyPr>
          <a:lstStyle/>
          <a:p>
            <a:pPr algn="ctr"/>
            <a:r>
              <a:rPr lang="en-US" b="1" dirty="0"/>
              <a:t>Background</a:t>
            </a:r>
            <a:endParaRPr lang="en-US" dirty="0"/>
          </a:p>
        </p:txBody>
      </p:sp>
      <p:sp>
        <p:nvSpPr>
          <p:cNvPr id="3" name="Text Placeholder 2">
            <a:extLst>
              <a:ext uri="{FF2B5EF4-FFF2-40B4-BE49-F238E27FC236}">
                <a16:creationId xmlns:a16="http://schemas.microsoft.com/office/drawing/2014/main" id="{268EA4C7-3EC1-3D2B-0B90-400259F90EC9}"/>
              </a:ext>
            </a:extLst>
          </p:cNvPr>
          <p:cNvSpPr>
            <a:spLocks noGrp="1"/>
          </p:cNvSpPr>
          <p:nvPr>
            <p:ph type="body" idx="1"/>
          </p:nvPr>
        </p:nvSpPr>
        <p:spPr/>
        <p:txBody>
          <a:bodyPr/>
          <a:lstStyle/>
          <a:p>
            <a:pPr marL="114300" indent="0">
              <a:buNone/>
            </a:pPr>
            <a:endParaRPr lang="en-US" dirty="0"/>
          </a:p>
          <a:p>
            <a:pPr marL="114300" indent="0">
              <a:buNone/>
            </a:pPr>
            <a:endParaRPr lang="en-US" dirty="0"/>
          </a:p>
          <a:p>
            <a:pPr marL="114300" indent="0">
              <a:buNone/>
            </a:pPr>
            <a:endParaRPr lang="en-US" dirty="0"/>
          </a:p>
          <a:p>
            <a:pPr marL="114300" indent="0" algn="ctr">
              <a:buNone/>
            </a:pPr>
            <a:r>
              <a:rPr lang="en-US" dirty="0"/>
              <a:t>the visual layer furthest from the viewer</a:t>
            </a:r>
          </a:p>
          <a:p>
            <a:endParaRPr lang="en-US" dirty="0"/>
          </a:p>
        </p:txBody>
      </p:sp>
    </p:spTree>
    <p:extLst>
      <p:ext uri="{BB962C8B-B14F-4D97-AF65-F5344CB8AC3E}">
        <p14:creationId xmlns:p14="http://schemas.microsoft.com/office/powerpoint/2010/main" val="3137315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EB34-56E7-9C23-6A7C-1090AA6345D3}"/>
              </a:ext>
            </a:extLst>
          </p:cNvPr>
          <p:cNvSpPr>
            <a:spLocks noGrp="1"/>
          </p:cNvSpPr>
          <p:nvPr>
            <p:ph type="title"/>
          </p:nvPr>
        </p:nvSpPr>
        <p:spPr/>
        <p:txBody>
          <a:bodyPr>
            <a:normAutofit fontScale="90000"/>
          </a:bodyPr>
          <a:lstStyle/>
          <a:p>
            <a:pPr algn="ctr"/>
            <a:r>
              <a:rPr lang="en-US" b="1" dirty="0"/>
              <a:t>Camera angle</a:t>
            </a:r>
            <a:endParaRPr lang="en-US" dirty="0"/>
          </a:p>
        </p:txBody>
      </p:sp>
      <p:sp>
        <p:nvSpPr>
          <p:cNvPr id="3" name="Text Placeholder 2">
            <a:extLst>
              <a:ext uri="{FF2B5EF4-FFF2-40B4-BE49-F238E27FC236}">
                <a16:creationId xmlns:a16="http://schemas.microsoft.com/office/drawing/2014/main" id="{868E2467-1A2C-9566-3689-7EFA4D6143FD}"/>
              </a:ext>
            </a:extLst>
          </p:cNvPr>
          <p:cNvSpPr>
            <a:spLocks noGrp="1"/>
          </p:cNvSpPr>
          <p:nvPr>
            <p:ph type="body" idx="1"/>
          </p:nvPr>
        </p:nvSpPr>
        <p:spPr/>
        <p:txBody>
          <a:bodyPr/>
          <a:lstStyle/>
          <a:p>
            <a:pPr marL="114300" indent="0">
              <a:buNone/>
            </a:pPr>
            <a:endParaRPr lang="en-US" dirty="0"/>
          </a:p>
          <a:p>
            <a:pPr marL="114300" indent="0">
              <a:buNone/>
            </a:pPr>
            <a:endParaRPr lang="en-US" dirty="0"/>
          </a:p>
          <a:p>
            <a:pPr marL="114300" indent="0">
              <a:buNone/>
            </a:pPr>
            <a:endParaRPr lang="en-US" dirty="0"/>
          </a:p>
          <a:p>
            <a:pPr marL="114300" indent="0" algn="ctr">
              <a:buNone/>
            </a:pPr>
            <a:r>
              <a:rPr lang="en-US" dirty="0"/>
              <a:t>Borrowed from filmmaking terminology, it dictates the viewer's position relative to the subject (close-up, bird’s eye view…)</a:t>
            </a:r>
          </a:p>
          <a:p>
            <a:endParaRPr lang="en-US" dirty="0"/>
          </a:p>
        </p:txBody>
      </p:sp>
    </p:spTree>
    <p:extLst>
      <p:ext uri="{BB962C8B-B14F-4D97-AF65-F5344CB8AC3E}">
        <p14:creationId xmlns:p14="http://schemas.microsoft.com/office/powerpoint/2010/main" val="238054604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TotalTime>
  <Words>403</Words>
  <Application>Microsoft Macintosh PowerPoint</Application>
  <PresentationFormat>On-screen Show (16:9)</PresentationFormat>
  <Paragraphs>80</Paragraphs>
  <Slides>17</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Georgia</vt:lpstr>
      <vt:lpstr>Simple Light</vt:lpstr>
      <vt:lpstr>PowerPoint Presentation</vt:lpstr>
      <vt:lpstr>Graphic Novel Vocabulary</vt:lpstr>
      <vt:lpstr>Panel</vt:lpstr>
      <vt:lpstr>Border</vt:lpstr>
      <vt:lpstr>Gutter</vt:lpstr>
      <vt:lpstr>Splash</vt:lpstr>
      <vt:lpstr>Caption</vt:lpstr>
      <vt:lpstr>Voice over</vt:lpstr>
      <vt:lpstr>Speech bubble</vt:lpstr>
      <vt:lpstr>Emanata</vt:lpstr>
      <vt:lpstr>Sound effect</vt:lpstr>
      <vt:lpstr>Icon</vt:lpstr>
      <vt:lpstr>Graphic weight</vt:lpstr>
      <vt:lpstr>Foreground</vt:lpstr>
      <vt:lpstr>Midground</vt:lpstr>
      <vt:lpstr>Background</vt:lpstr>
      <vt:lpstr>Camera angle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Tim Pruzinsky</cp:lastModifiedBy>
  <cp:revision>3</cp:revision>
  <dcterms:modified xsi:type="dcterms:W3CDTF">2026-06-18T12:51:43Z</dcterms:modified>
</cp:coreProperties>
</file>