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9"/>
  </p:notesMasterIdLst>
  <p:sldIdLst>
    <p:sldId id="256" r:id="rId2"/>
    <p:sldId id="257" r:id="rId3"/>
    <p:sldId id="273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331" r:id="rId42"/>
    <p:sldId id="332" r:id="rId43"/>
    <p:sldId id="333" r:id="rId44"/>
    <p:sldId id="334" r:id="rId45"/>
    <p:sldId id="335" r:id="rId46"/>
    <p:sldId id="336" r:id="rId47"/>
    <p:sldId id="337" r:id="rId4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62" d="100"/>
          <a:sy n="162" d="100"/>
        </p:scale>
        <p:origin x="296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ab5379da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ab5379da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thinkib.net/englishlangli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900" y="806175"/>
            <a:ext cx="7073794" cy="28205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0" y="4533900"/>
            <a:ext cx="17241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</a:rPr>
              <a:t>© Tim Pruzinsky, InThinking 2026</a:t>
            </a:r>
            <a:endParaRPr sz="800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>
                <a:solidFill>
                  <a:srgbClr val="22222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" sz="800" u="sng">
                <a:solidFill>
                  <a:srgbClr val="1155CC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www.thinkib.net/englishlanglit</a:t>
            </a:r>
            <a:endParaRPr sz="800" u="sng">
              <a:solidFill>
                <a:srgbClr val="1155CC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i="1">
                <a:solidFill>
                  <a:schemeClr val="dk1"/>
                </a:solidFill>
              </a:rPr>
              <a:t> </a:t>
            </a:r>
            <a:endParaRPr sz="8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58C3-D718-D87E-2C5C-ED49D6A00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Simile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4BB17-4D63-54AD-10FE-1E9879759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comparison between two unlike things using "like" or "as"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6747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2FFA7-2D37-875C-3D27-0DF0CE9A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Metaphor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D620F-F10B-9BFF-4D7A-C9D237BF7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comparison between two unlike things without the use of "like" or "as"</a:t>
            </a:r>
          </a:p>
          <a:p>
            <a:pPr marL="114300" indent="0" algn="ctr"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463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FD472-25DB-2B42-1BFF-774980B6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Personification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C673D-7014-2369-07A7-8C18B00A8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giving human qualities to something that is not human</a:t>
            </a:r>
          </a:p>
        </p:txBody>
      </p:sp>
    </p:spTree>
    <p:extLst>
      <p:ext uri="{BB962C8B-B14F-4D97-AF65-F5344CB8AC3E}">
        <p14:creationId xmlns:p14="http://schemas.microsoft.com/office/powerpoint/2010/main" val="1183816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8A6D0-E8E6-ED10-8904-3A343DD24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Hyperbole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73F47-7411-3871-305D-2DC9116C5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an exaggeration            </a:t>
            </a:r>
          </a:p>
        </p:txBody>
      </p:sp>
    </p:spTree>
    <p:extLst>
      <p:ext uri="{BB962C8B-B14F-4D97-AF65-F5344CB8AC3E}">
        <p14:creationId xmlns:p14="http://schemas.microsoft.com/office/powerpoint/2010/main" val="214153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E72B3-FEA8-AE86-7286-7E268657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Imagery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9B8DE-6992-362E-D879-C1E584B9D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b="1" dirty="0"/>
          </a:p>
          <a:p>
            <a:pPr marL="114300" indent="0" algn="ctr">
              <a:buNone/>
            </a:pPr>
            <a:endParaRPr lang="en-US" b="1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descriptive language used to</a:t>
            </a:r>
            <a:r>
              <a:rPr lang="en-US" b="1" dirty="0"/>
              <a:t> </a:t>
            </a:r>
            <a:r>
              <a:rPr lang="en-US" dirty="0"/>
              <a:t>engage any of the human senses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553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28C46-87EC-0512-0801-2C938266F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Allusion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28569-C5F6-7E53-2380-A5D905315C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reference to a person, place, or event which the reader already knows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21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F9E0-FC61-664E-C3D9-4BAD2973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Symbol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9A80E-9AE2-0D83-2E2D-CF7049656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person, thing, idea, or action that stands for something else. It is usually something concrete that stands for something abstract.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76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3C33-E8EF-9A05-E15F-5D95002A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Oxymoron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801AE-409E-F5BD-15A1-3A6F1C331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figure of speech that pairs two contradictory or opposing words together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3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3A4D7-7F7E-50EF-76D8-2E5CC043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Paradox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948FD-4252-4761-650E-D233F045F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endParaRPr lang="en-US" b="1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seemingly self-contradictory statement or situation that reveals a deeper, hidden truth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62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F9427-4EBF-EACE-DB7C-9897217A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Assonance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D1B51-7821-2620-0A1A-9734806D6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repetition of vowel sounds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1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Poetic Devices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6D986-6983-DA1D-C6E4-FCFEF9B3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Consonance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F627A-3524-0AD3-D7C5-A57B79C5A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repetition of consonant sounds</a:t>
            </a:r>
          </a:p>
        </p:txBody>
      </p:sp>
    </p:spTree>
    <p:extLst>
      <p:ext uri="{BB962C8B-B14F-4D97-AF65-F5344CB8AC3E}">
        <p14:creationId xmlns:p14="http://schemas.microsoft.com/office/powerpoint/2010/main" val="2615167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7548-C553-96FE-8AE6-843CB087F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Alliteration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C9646-80D7-C0E1-617A-1D7D54D656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repetition of beginning consonant sounds</a:t>
            </a:r>
          </a:p>
        </p:txBody>
      </p:sp>
    </p:spTree>
    <p:extLst>
      <p:ext uri="{BB962C8B-B14F-4D97-AF65-F5344CB8AC3E}">
        <p14:creationId xmlns:p14="http://schemas.microsoft.com/office/powerpoint/2010/main" val="2551965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B46B1-B94E-03DF-BCA5-39A91ABC1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Onomatopoeia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E06BE-1460-04F9-E3C4-BB1D15F88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words that imitate sounds</a:t>
            </a:r>
          </a:p>
        </p:txBody>
      </p:sp>
    </p:spTree>
    <p:extLst>
      <p:ext uri="{BB962C8B-B14F-4D97-AF65-F5344CB8AC3E}">
        <p14:creationId xmlns:p14="http://schemas.microsoft.com/office/powerpoint/2010/main" val="2298237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10D4-C6DE-FB8B-D1CF-904C36964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Cacophony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A7701-17D0-FD2A-703F-CD3213CE9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combination of harsh, unpleasant sounds or tones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256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4AD2-239E-2051-4C0A-229B4CEC7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Euphony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D34DA-2506-F5BB-F11E-5089D22A6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combination of soothing, pleasant, soft sounds or tones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293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028F2-819A-6792-4A8E-C9EE3A74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Plosives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50188-522E-DDA8-72FB-F3219AA57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abrupt, harsh, or sharp consonants (like b, p, t, d, k and g) created by briefly blocking airflow in the mouth and releasing it in a burst.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5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DAB6D-ACC1-FA94-CFB6-BF338B4D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Sibilance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4856A-A14A-8DB2-7BA7-482AC63DE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strongly emphasized hissing or hushing sounds are repeated. This is usually achieved using consonant sounds like "s," "</a:t>
            </a:r>
            <a:r>
              <a:rPr lang="en-US" dirty="0" err="1"/>
              <a:t>sh</a:t>
            </a:r>
            <a:r>
              <a:rPr lang="en-US" dirty="0"/>
              <a:t>," "z," and "</a:t>
            </a:r>
            <a:r>
              <a:rPr lang="en-US" dirty="0" err="1"/>
              <a:t>ch</a:t>
            </a:r>
            <a:r>
              <a:rPr lang="en-US" dirty="0"/>
              <a:t>".</a:t>
            </a:r>
          </a:p>
          <a:p>
            <a:pPr marL="114300" indent="0" algn="ctr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214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5CA60-AC44-8EEF-52FC-34E70A5DB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Liquids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AA372-0480-7975-45E2-2D519D700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specific consonant sounds (l, m, n, r) that create soft, fluent, and continuous textures in poetry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021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E68BF-BD51-DFAE-E227-FBB5EB672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Repetition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A4A11-2479-A8BC-3F4B-1120219A2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words or groups of words that are repeated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41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6645-C1F8-F044-D8D9-7A120FF0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Anaphora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51AFB-1275-4EE4-60E0-A4A505822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repetition of an initial word or phrase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44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531DA-0815-1FCC-4986-F710BBE6F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Speaker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ABA6D-9FA9-4E98-C935-527E6CEB5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general voice or narrator of the poem (not to be confused with the author)</a:t>
            </a:r>
          </a:p>
          <a:p>
            <a:pPr marL="114300" indent="0" algn="ctr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937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9AA75-6E10-B7D3-5EA3-E9BE4AAFE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Rhythm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7A063-BD3B-7300-3A4C-D8549C417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endParaRPr lang="en-US" b="1" dirty="0"/>
          </a:p>
          <a:p>
            <a:pPr marL="114300" indent="0" algn="ctr">
              <a:buNone/>
            </a:pPr>
            <a:r>
              <a:rPr lang="en-US" dirty="0"/>
              <a:t>the alternation of stressed and unstressed syllables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20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A37-F6F1-AC59-797B-A172186B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Rhyme scheme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BA7E6-EC85-14AA-B1AD-93CF60DD0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description of the rhyme "plan" of a poem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782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6B8B-0B30-D724-1A6E-195B1A9FF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Rhyme or end rhyme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EA431-A120-2C82-834D-92AADEFAEE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endParaRPr lang="en-US" b="1" dirty="0"/>
          </a:p>
          <a:p>
            <a:pPr marL="114300" indent="0" algn="ctr">
              <a:buNone/>
            </a:pPr>
            <a:r>
              <a:rPr lang="en-US" dirty="0"/>
              <a:t>the repetition of sounds at the end of the lines of a poem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377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676E3-7194-EBF3-A503-6811FA7A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Half-rhyme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EEFF6-ECA4-C845-6411-FF3FF39D3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rhyming of the first and last consonants, with a different vowel sound in the middle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935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87D1-44EC-7287-5CCE-B79819BC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Internal rhyme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3BD08-EAAB-52E8-51FB-39E25193C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rhyme within the same line of poetry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3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FAB0A-7B48-D8CA-4CCD-AEC269E07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Off-rhyme or slant-rhyme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5C56E-43E9-76FF-A026-F9DD30E89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rhyme that is not full and perfect but contains echoes of parts of words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970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A055E-6D50-1B7A-1FEF-1177348C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Eye-rhyme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F8F65-8793-4A5A-E1F5-5DEF38359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words that look as though they would rhyme but they don’t</a:t>
            </a:r>
          </a:p>
        </p:txBody>
      </p:sp>
    </p:spTree>
    <p:extLst>
      <p:ext uri="{BB962C8B-B14F-4D97-AF65-F5344CB8AC3E}">
        <p14:creationId xmlns:p14="http://schemas.microsoft.com/office/powerpoint/2010/main" val="1019191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C79A1-BD54-B3A6-6082-1961440A1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Structure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1E01F-6CA4-7AAD-3C89-4A11E0766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physical and organizational arrangement of a poem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008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DD9D6-3738-F7C9-0211-5EDB48B0C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Stanza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278FF-8146-2772-2F24-053796FA2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group of lines in a poem divided off from the others</a:t>
            </a:r>
          </a:p>
        </p:txBody>
      </p:sp>
    </p:spTree>
    <p:extLst>
      <p:ext uri="{BB962C8B-B14F-4D97-AF65-F5344CB8AC3E}">
        <p14:creationId xmlns:p14="http://schemas.microsoft.com/office/powerpoint/2010/main" val="30359036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0C085-7DB0-634E-28E6-457DDD94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Verse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B492E-C53A-9AA8-512A-D310306B3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single line of poetry (some use “line” and “verse” interchangeably)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5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0CAC-E84B-DA66-F963-4BEACF4A9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Word choice or diction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F8076-01C9-D1C1-09E1-1CE71F526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specific vocabulary a writer chooses to convey a particular idea, tone, or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2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2403-1363-D928-A185-B073E966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Line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C4A6C-0DDD-2192-7241-29D2D780D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termination of a line of poetry and the beginning of a new 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057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370F8-B1A5-50CE-1983-BF8A7920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Caesura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3095F-778F-945F-7049-CCE120DC7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deliberate pause or break in a line often through punctuation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113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FE67D-C2CD-0C3D-892C-8689A5CAC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Enjambment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B8F05-14B3-310E-A38F-FFCC52CFC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when one line in a poem is "run on" to the next by an absence of any punctuation at the end of the first line.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236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94E7-F3A4-3541-F3E4-71003B7E9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End stop (or end stopped line)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A7DD6-69A6-A43A-06FC-0EC88FA7D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pause at the end of a verse or line of poetry</a:t>
            </a:r>
          </a:p>
        </p:txBody>
      </p:sp>
    </p:spTree>
    <p:extLst>
      <p:ext uri="{BB962C8B-B14F-4D97-AF65-F5344CB8AC3E}">
        <p14:creationId xmlns:p14="http://schemas.microsoft.com/office/powerpoint/2010/main" val="41833946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D953-446D-AE91-B0DB-BACC788D6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Quatrain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555341-AC89-E0E3-E530-CC3503827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four-line section of a poem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8764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7DD36-B72B-FBA0-0ABF-C3614EBBB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Refrain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20543-8F74-F2B5-3E32-FB0566EF4D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line or lines repeated at regular intervals, most often at the end of a stanza (often colloquially known as the chorus).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610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56A2-5B71-CADC-EA3F-D7F607E4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Blank verse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5C4A7-98AE-3A16-B330-B5CBF7528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unrhymed poetry in iambic pentameter</a:t>
            </a:r>
          </a:p>
        </p:txBody>
      </p:sp>
    </p:spTree>
    <p:extLst>
      <p:ext uri="{BB962C8B-B14F-4D97-AF65-F5344CB8AC3E}">
        <p14:creationId xmlns:p14="http://schemas.microsoft.com/office/powerpoint/2010/main" val="3876201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C6140-917F-99EE-2C18-1752AC1DB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Couplet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C73E4-1190-338F-4BEF-7B942EF63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two consecutive lines of poetry that rhyme</a:t>
            </a:r>
          </a:p>
        </p:txBody>
      </p:sp>
    </p:spTree>
    <p:extLst>
      <p:ext uri="{BB962C8B-B14F-4D97-AF65-F5344CB8AC3E}">
        <p14:creationId xmlns:p14="http://schemas.microsoft.com/office/powerpoint/2010/main" val="61528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5B297-8EBA-EF14-6029-69BB65D20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Denotation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4B885-28A1-40C2-0E1E-F42AFB68C1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strict, literal, dictionary definition of a word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761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A524-7C8C-1FDC-41AA-BF64524C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Connotation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17465-0FE2-B931-13BA-A74EA9777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emotional or cultural associations attached to a word beyond its literal dictionary definition</a:t>
            </a:r>
          </a:p>
        </p:txBody>
      </p:sp>
    </p:spTree>
    <p:extLst>
      <p:ext uri="{BB962C8B-B14F-4D97-AF65-F5344CB8AC3E}">
        <p14:creationId xmlns:p14="http://schemas.microsoft.com/office/powerpoint/2010/main" val="184105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49738-A698-9633-542D-6ED92564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Semantic field (or lexical cluster)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21AA5-FCD5-928B-E772-F8220403D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A group of words or phrases that are related or analogous in meaning, appear together in a text, and are often connected for a particular use.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180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F566B-CAF9-E4DB-1074-2F55E712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Tone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3E0E2-7929-6C54-3868-D117D643D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the author's or speaker's attitude toward the subject matter or audience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96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8F1C1-0FF3-EF0D-3F1D-E42F7DACA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Figurative language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DDF74-20BF-1528-7D08-C7299CBFC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dirty="0"/>
              <a:t>language that should not be taken literally or in its exact meaning, but which refers to another idea (figures of speech)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6330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701</Words>
  <Application>Microsoft Macintosh PowerPoint</Application>
  <PresentationFormat>On-screen Show (16:9)</PresentationFormat>
  <Paragraphs>237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Georgia</vt:lpstr>
      <vt:lpstr>Simple Light</vt:lpstr>
      <vt:lpstr>PowerPoint Presentation</vt:lpstr>
      <vt:lpstr>Poetic Devices</vt:lpstr>
      <vt:lpstr>Speaker</vt:lpstr>
      <vt:lpstr>Word choice or diction</vt:lpstr>
      <vt:lpstr>Denotation</vt:lpstr>
      <vt:lpstr>Connotation</vt:lpstr>
      <vt:lpstr>Semantic field (or lexical cluster)</vt:lpstr>
      <vt:lpstr>Tone</vt:lpstr>
      <vt:lpstr>Figurative language</vt:lpstr>
      <vt:lpstr>Simile</vt:lpstr>
      <vt:lpstr>Metaphor</vt:lpstr>
      <vt:lpstr>Personification</vt:lpstr>
      <vt:lpstr>Hyperbole</vt:lpstr>
      <vt:lpstr>Imagery </vt:lpstr>
      <vt:lpstr>Allusion</vt:lpstr>
      <vt:lpstr>Symbol</vt:lpstr>
      <vt:lpstr>Oxymoron</vt:lpstr>
      <vt:lpstr>Paradox </vt:lpstr>
      <vt:lpstr>Assonance</vt:lpstr>
      <vt:lpstr>Consonance</vt:lpstr>
      <vt:lpstr>Alliteration</vt:lpstr>
      <vt:lpstr>Onomatopoeia</vt:lpstr>
      <vt:lpstr>Cacophony</vt:lpstr>
      <vt:lpstr>Euphony</vt:lpstr>
      <vt:lpstr>Plosives</vt:lpstr>
      <vt:lpstr>Sibilance</vt:lpstr>
      <vt:lpstr>Liquids</vt:lpstr>
      <vt:lpstr>Repetition</vt:lpstr>
      <vt:lpstr>Anaphora</vt:lpstr>
      <vt:lpstr>Rhythm</vt:lpstr>
      <vt:lpstr>Rhyme scheme</vt:lpstr>
      <vt:lpstr>Rhyme or end rhyme</vt:lpstr>
      <vt:lpstr>Half-rhyme</vt:lpstr>
      <vt:lpstr>Internal rhyme</vt:lpstr>
      <vt:lpstr>Off-rhyme or slant-rhyme</vt:lpstr>
      <vt:lpstr>Eye-rhyme</vt:lpstr>
      <vt:lpstr>Structure</vt:lpstr>
      <vt:lpstr>Stanza</vt:lpstr>
      <vt:lpstr>Verse</vt:lpstr>
      <vt:lpstr>Line break</vt:lpstr>
      <vt:lpstr>Caesura</vt:lpstr>
      <vt:lpstr>Enjambment</vt:lpstr>
      <vt:lpstr>End stop (or end stopped line)</vt:lpstr>
      <vt:lpstr>Quatrain</vt:lpstr>
      <vt:lpstr>Refrain</vt:lpstr>
      <vt:lpstr>Blank verse</vt:lpstr>
      <vt:lpstr>Couplet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Tim Pruzinsky</cp:lastModifiedBy>
  <cp:revision>3</cp:revision>
  <dcterms:modified xsi:type="dcterms:W3CDTF">2026-06-09T08:59:51Z</dcterms:modified>
</cp:coreProperties>
</file>