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62" d="100"/>
          <a:sy n="162" d="100"/>
        </p:scale>
        <p:origin x="296"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f7ab5379d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f7ab5379d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thinkib.net/englishlangli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56" name="Google Shape;56;p13"/>
          <p:cNvPicPr preferRelativeResize="0"/>
          <p:nvPr/>
        </p:nvPicPr>
        <p:blipFill>
          <a:blip r:embed="rId3">
            <a:alphaModFix/>
          </a:blip>
          <a:stretch>
            <a:fillRect/>
          </a:stretch>
        </p:blipFill>
        <p:spPr>
          <a:xfrm>
            <a:off x="482900" y="806175"/>
            <a:ext cx="7073794" cy="2820550"/>
          </a:xfrm>
          <a:prstGeom prst="rect">
            <a:avLst/>
          </a:prstGeom>
          <a:noFill/>
          <a:ln>
            <a:noFill/>
          </a:ln>
        </p:spPr>
      </p:pic>
      <p:sp>
        <p:nvSpPr>
          <p:cNvPr id="57" name="Google Shape;57;p13"/>
          <p:cNvSpPr txBox="1"/>
          <p:nvPr/>
        </p:nvSpPr>
        <p:spPr>
          <a:xfrm>
            <a:off x="0" y="4533900"/>
            <a:ext cx="1724100" cy="812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i="1">
                <a:solidFill>
                  <a:schemeClr val="dk1"/>
                </a:solidFill>
              </a:rPr>
              <a:t>© Tim Pruzinsky, InThinking 2026</a:t>
            </a:r>
            <a:endParaRPr sz="800" i="1">
              <a:solidFill>
                <a:schemeClr val="dk1"/>
              </a:solidFill>
            </a:endParaRPr>
          </a:p>
          <a:p>
            <a:pPr marL="0" lvl="0" indent="0" algn="l" rtl="0">
              <a:lnSpc>
                <a:spcPct val="115000"/>
              </a:lnSpc>
              <a:spcBef>
                <a:spcPts val="0"/>
              </a:spcBef>
              <a:spcAft>
                <a:spcPts val="0"/>
              </a:spcAft>
              <a:buNone/>
            </a:pPr>
            <a:r>
              <a:rPr lang="en" sz="950">
                <a:solidFill>
                  <a:srgbClr val="222222"/>
                </a:solidFill>
                <a:highlight>
                  <a:srgbClr val="FFFFFF"/>
                </a:highlight>
                <a:latin typeface="Georgia"/>
                <a:ea typeface="Georgia"/>
                <a:cs typeface="Georgia"/>
                <a:sym typeface="Georgia"/>
              </a:rPr>
              <a:t> </a:t>
            </a:r>
            <a:r>
              <a:rPr lang="en" sz="800" u="sng">
                <a:solidFill>
                  <a:srgbClr val="1155CC"/>
                </a:solidFill>
                <a:highlight>
                  <a:srgbClr val="FFFFFF"/>
                </a:highlight>
                <a:latin typeface="Georgia"/>
                <a:ea typeface="Georgia"/>
                <a:cs typeface="Georgia"/>
                <a:sym typeface="Georgia"/>
                <a:hlinkClick r:id="rId4">
                  <a:extLst>
                    <a:ext uri="{A12FA001-AC4F-418D-AE19-62706E023703}">
                      <ahyp:hlinkClr xmlns:ahyp="http://schemas.microsoft.com/office/drawing/2018/hyperlinkcolor" val="tx"/>
                    </a:ext>
                  </a:extLst>
                </a:hlinkClick>
              </a:rPr>
              <a:t>www.thinkib.net/englishlanglit</a:t>
            </a:r>
            <a:endParaRPr sz="800" u="sng">
              <a:solidFill>
                <a:srgbClr val="1155CC"/>
              </a:solidFill>
              <a:highlight>
                <a:srgbClr val="FFFFFF"/>
              </a:highlight>
              <a:latin typeface="Georgia"/>
              <a:ea typeface="Georgia"/>
              <a:cs typeface="Georgia"/>
              <a:sym typeface="Georgia"/>
            </a:endParaRPr>
          </a:p>
          <a:p>
            <a:pPr marL="0" lvl="0" indent="0" algn="l" rtl="0">
              <a:lnSpc>
                <a:spcPct val="115000"/>
              </a:lnSpc>
              <a:spcBef>
                <a:spcPts val="0"/>
              </a:spcBef>
              <a:spcAft>
                <a:spcPts val="0"/>
              </a:spcAft>
              <a:buNone/>
            </a:pPr>
            <a:endParaRPr sz="1100">
              <a:solidFill>
                <a:schemeClr val="dk1"/>
              </a:solidFill>
            </a:endParaRPr>
          </a:p>
          <a:p>
            <a:pPr marL="0" lvl="0" indent="0" algn="l" rtl="0">
              <a:lnSpc>
                <a:spcPct val="115000"/>
              </a:lnSpc>
              <a:spcBef>
                <a:spcPts val="0"/>
              </a:spcBef>
              <a:spcAft>
                <a:spcPts val="0"/>
              </a:spcAft>
              <a:buNone/>
            </a:pPr>
            <a:r>
              <a:rPr lang="en" sz="800" i="1">
                <a:solidFill>
                  <a:schemeClr val="dk1"/>
                </a:solidFill>
              </a:rPr>
              <a:t> </a:t>
            </a:r>
            <a:endParaRPr sz="800" i="1">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35BAF-2BD9-98FF-AF30-4FE72D4699CD}"/>
              </a:ext>
            </a:extLst>
          </p:cNvPr>
          <p:cNvSpPr>
            <a:spLocks noGrp="1"/>
          </p:cNvSpPr>
          <p:nvPr>
            <p:ph type="title"/>
          </p:nvPr>
        </p:nvSpPr>
        <p:spPr/>
        <p:txBody>
          <a:bodyPr>
            <a:normAutofit fontScale="90000"/>
          </a:bodyPr>
          <a:lstStyle/>
          <a:p>
            <a:pPr algn="ctr"/>
            <a:r>
              <a:rPr lang="en-US" b="1" dirty="0"/>
              <a:t>Blocking</a:t>
            </a:r>
            <a:endParaRPr lang="en-US" dirty="0"/>
          </a:p>
        </p:txBody>
      </p:sp>
      <p:sp>
        <p:nvSpPr>
          <p:cNvPr id="3" name="Text Placeholder 2">
            <a:extLst>
              <a:ext uri="{FF2B5EF4-FFF2-40B4-BE49-F238E27FC236}">
                <a16:creationId xmlns:a16="http://schemas.microsoft.com/office/drawing/2014/main" id="{9C7041C5-EADD-2D60-20EB-1A623DACE8CA}"/>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precise movement and positioning of actors on stage</a:t>
            </a:r>
            <a:br>
              <a:rPr lang="en-US" dirty="0"/>
            </a:br>
            <a:endParaRPr lang="en-US" dirty="0"/>
          </a:p>
        </p:txBody>
      </p:sp>
    </p:spTree>
    <p:extLst>
      <p:ext uri="{BB962C8B-B14F-4D97-AF65-F5344CB8AC3E}">
        <p14:creationId xmlns:p14="http://schemas.microsoft.com/office/powerpoint/2010/main" val="3951770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F076A-3FAF-1255-B7F4-0AA4FFBD5A88}"/>
              </a:ext>
            </a:extLst>
          </p:cNvPr>
          <p:cNvSpPr>
            <a:spLocks noGrp="1"/>
          </p:cNvSpPr>
          <p:nvPr>
            <p:ph type="title"/>
          </p:nvPr>
        </p:nvSpPr>
        <p:spPr/>
        <p:txBody>
          <a:bodyPr>
            <a:normAutofit fontScale="90000"/>
          </a:bodyPr>
          <a:lstStyle/>
          <a:p>
            <a:pPr algn="ctr"/>
            <a:r>
              <a:rPr lang="en-US" b="1" dirty="0"/>
              <a:t>On-stage vs. Off-stage Action</a:t>
            </a:r>
            <a:endParaRPr lang="en-US" dirty="0"/>
          </a:p>
        </p:txBody>
      </p:sp>
      <p:sp>
        <p:nvSpPr>
          <p:cNvPr id="3" name="Text Placeholder 2">
            <a:extLst>
              <a:ext uri="{FF2B5EF4-FFF2-40B4-BE49-F238E27FC236}">
                <a16:creationId xmlns:a16="http://schemas.microsoft.com/office/drawing/2014/main" id="{1E648617-779D-CF06-EE0E-A6D6687820B2}"/>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Action the audience sees directly versus events that happen elsewhere and are reported by characters</a:t>
            </a:r>
            <a:br>
              <a:rPr lang="en-US" dirty="0"/>
            </a:br>
            <a:endParaRPr lang="en-US" dirty="0"/>
          </a:p>
        </p:txBody>
      </p:sp>
    </p:spTree>
    <p:extLst>
      <p:ext uri="{BB962C8B-B14F-4D97-AF65-F5344CB8AC3E}">
        <p14:creationId xmlns:p14="http://schemas.microsoft.com/office/powerpoint/2010/main" val="739276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79EFD-7121-E28C-1C49-E07075AAA5A2}"/>
              </a:ext>
            </a:extLst>
          </p:cNvPr>
          <p:cNvSpPr>
            <a:spLocks noGrp="1"/>
          </p:cNvSpPr>
          <p:nvPr>
            <p:ph type="title"/>
          </p:nvPr>
        </p:nvSpPr>
        <p:spPr/>
        <p:txBody>
          <a:bodyPr>
            <a:normAutofit fontScale="90000"/>
          </a:bodyPr>
          <a:lstStyle/>
          <a:p>
            <a:pPr algn="ctr"/>
            <a:r>
              <a:rPr lang="en-US" b="1" dirty="0"/>
              <a:t>Aside</a:t>
            </a:r>
            <a:endParaRPr lang="en-US" dirty="0"/>
          </a:p>
        </p:txBody>
      </p:sp>
      <p:sp>
        <p:nvSpPr>
          <p:cNvPr id="3" name="Text Placeholder 2">
            <a:extLst>
              <a:ext uri="{FF2B5EF4-FFF2-40B4-BE49-F238E27FC236}">
                <a16:creationId xmlns:a16="http://schemas.microsoft.com/office/drawing/2014/main" id="{304417CD-D8ED-20A6-4A99-71FF9C906BF5}"/>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A short remark spoken by a character directly to the audience (or themselves) that the other characters "cannot hear."</a:t>
            </a:r>
            <a:br>
              <a:rPr lang="en-US" dirty="0"/>
            </a:br>
            <a:endParaRPr lang="en-US" dirty="0"/>
          </a:p>
        </p:txBody>
      </p:sp>
    </p:spTree>
    <p:extLst>
      <p:ext uri="{BB962C8B-B14F-4D97-AF65-F5344CB8AC3E}">
        <p14:creationId xmlns:p14="http://schemas.microsoft.com/office/powerpoint/2010/main" val="567467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AB07F-1068-87DD-476B-C8B5FF6F5D1C}"/>
              </a:ext>
            </a:extLst>
          </p:cNvPr>
          <p:cNvSpPr>
            <a:spLocks noGrp="1"/>
          </p:cNvSpPr>
          <p:nvPr>
            <p:ph type="title"/>
          </p:nvPr>
        </p:nvSpPr>
        <p:spPr/>
        <p:txBody>
          <a:bodyPr>
            <a:normAutofit fontScale="90000"/>
          </a:bodyPr>
          <a:lstStyle/>
          <a:p>
            <a:pPr algn="ctr"/>
            <a:r>
              <a:rPr lang="en-US" b="1" dirty="0"/>
              <a:t>Monologue</a:t>
            </a:r>
            <a:br>
              <a:rPr lang="en-US" dirty="0"/>
            </a:br>
            <a:endParaRPr lang="en-US" dirty="0"/>
          </a:p>
        </p:txBody>
      </p:sp>
      <p:sp>
        <p:nvSpPr>
          <p:cNvPr id="3" name="Text Placeholder 2">
            <a:extLst>
              <a:ext uri="{FF2B5EF4-FFF2-40B4-BE49-F238E27FC236}">
                <a16:creationId xmlns:a16="http://schemas.microsoft.com/office/drawing/2014/main" id="{84F1A847-5887-BB80-90BF-44FDEFB978A8}"/>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A long speech delivered by one character to others on stage</a:t>
            </a:r>
          </a:p>
        </p:txBody>
      </p:sp>
    </p:spTree>
    <p:extLst>
      <p:ext uri="{BB962C8B-B14F-4D97-AF65-F5344CB8AC3E}">
        <p14:creationId xmlns:p14="http://schemas.microsoft.com/office/powerpoint/2010/main" val="473269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C06A5-AD63-93D5-AB8B-9DD850658ED0}"/>
              </a:ext>
            </a:extLst>
          </p:cNvPr>
          <p:cNvSpPr>
            <a:spLocks noGrp="1"/>
          </p:cNvSpPr>
          <p:nvPr>
            <p:ph type="title"/>
          </p:nvPr>
        </p:nvSpPr>
        <p:spPr/>
        <p:txBody>
          <a:bodyPr>
            <a:normAutofit fontScale="90000"/>
          </a:bodyPr>
          <a:lstStyle/>
          <a:p>
            <a:pPr algn="ctr"/>
            <a:r>
              <a:rPr lang="en-US" b="1" dirty="0"/>
              <a:t>Props (Stage Properties)</a:t>
            </a:r>
            <a:br>
              <a:rPr lang="en-US" dirty="0"/>
            </a:br>
            <a:endParaRPr lang="en-US" dirty="0"/>
          </a:p>
        </p:txBody>
      </p:sp>
      <p:sp>
        <p:nvSpPr>
          <p:cNvPr id="3" name="Text Placeholder 2">
            <a:extLst>
              <a:ext uri="{FF2B5EF4-FFF2-40B4-BE49-F238E27FC236}">
                <a16:creationId xmlns:a16="http://schemas.microsoft.com/office/drawing/2014/main" id="{913404F7-11A9-498E-F5D0-42EC91C9951F}"/>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Any portable object used by actors during a performance (e.g., a sword, a letter, a phone)</a:t>
            </a:r>
          </a:p>
        </p:txBody>
      </p:sp>
    </p:spTree>
    <p:extLst>
      <p:ext uri="{BB962C8B-B14F-4D97-AF65-F5344CB8AC3E}">
        <p14:creationId xmlns:p14="http://schemas.microsoft.com/office/powerpoint/2010/main" val="1314559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1D3F-6976-831D-FF8C-665DCB56785F}"/>
              </a:ext>
            </a:extLst>
          </p:cNvPr>
          <p:cNvSpPr>
            <a:spLocks noGrp="1"/>
          </p:cNvSpPr>
          <p:nvPr>
            <p:ph type="title"/>
          </p:nvPr>
        </p:nvSpPr>
        <p:spPr/>
        <p:txBody>
          <a:bodyPr>
            <a:normAutofit fontScale="90000"/>
          </a:bodyPr>
          <a:lstStyle/>
          <a:p>
            <a:pPr algn="ctr"/>
            <a:r>
              <a:rPr lang="en-US" b="1" dirty="0"/>
              <a:t>Symbols or Symbolism</a:t>
            </a:r>
            <a:endParaRPr lang="en-US" dirty="0"/>
          </a:p>
        </p:txBody>
      </p:sp>
      <p:sp>
        <p:nvSpPr>
          <p:cNvPr id="3" name="Text Placeholder 2">
            <a:extLst>
              <a:ext uri="{FF2B5EF4-FFF2-40B4-BE49-F238E27FC236}">
                <a16:creationId xmlns:a16="http://schemas.microsoft.com/office/drawing/2014/main" id="{023D482F-E3F7-2047-E7DA-241C9B8AFE78}"/>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use of concrete objects (props) to represent abstract ideas</a:t>
            </a:r>
            <a:br>
              <a:rPr lang="en-US" dirty="0"/>
            </a:br>
            <a:endParaRPr lang="en-US" dirty="0"/>
          </a:p>
        </p:txBody>
      </p:sp>
    </p:spTree>
    <p:extLst>
      <p:ext uri="{BB962C8B-B14F-4D97-AF65-F5344CB8AC3E}">
        <p14:creationId xmlns:p14="http://schemas.microsoft.com/office/powerpoint/2010/main" val="4030316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FBFDF-AC44-7B8D-8B8A-E8FB77A1D38F}"/>
              </a:ext>
            </a:extLst>
          </p:cNvPr>
          <p:cNvSpPr>
            <a:spLocks noGrp="1"/>
          </p:cNvSpPr>
          <p:nvPr>
            <p:ph type="title"/>
          </p:nvPr>
        </p:nvSpPr>
        <p:spPr/>
        <p:txBody>
          <a:bodyPr>
            <a:normAutofit fontScale="90000"/>
          </a:bodyPr>
          <a:lstStyle/>
          <a:p>
            <a:pPr algn="ctr"/>
            <a:r>
              <a:rPr lang="en-US" b="1" dirty="0"/>
              <a:t>Lighting</a:t>
            </a:r>
            <a:endParaRPr lang="en-US" dirty="0"/>
          </a:p>
        </p:txBody>
      </p:sp>
      <p:sp>
        <p:nvSpPr>
          <p:cNvPr id="3" name="Text Placeholder 2">
            <a:extLst>
              <a:ext uri="{FF2B5EF4-FFF2-40B4-BE49-F238E27FC236}">
                <a16:creationId xmlns:a16="http://schemas.microsoft.com/office/drawing/2014/main" id="{4DE6E8CE-E586-6AB9-7394-739ED5FD6DF6}"/>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a crucial artistic tool used to illuminate performers, create atmosphere, define time and location, and guide the audience's focus. Beyond basic visibility, lighting design functions as a storytelling medium, establishing emotional mood </a:t>
            </a:r>
            <a:br>
              <a:rPr lang="en-US" dirty="0"/>
            </a:br>
            <a:endParaRPr lang="en-US" dirty="0"/>
          </a:p>
        </p:txBody>
      </p:sp>
    </p:spTree>
    <p:extLst>
      <p:ext uri="{BB962C8B-B14F-4D97-AF65-F5344CB8AC3E}">
        <p14:creationId xmlns:p14="http://schemas.microsoft.com/office/powerpoint/2010/main" val="955186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FA860-3BC5-FDE6-BE02-D9D72E384C01}"/>
              </a:ext>
            </a:extLst>
          </p:cNvPr>
          <p:cNvSpPr>
            <a:spLocks noGrp="1"/>
          </p:cNvSpPr>
          <p:nvPr>
            <p:ph type="title"/>
          </p:nvPr>
        </p:nvSpPr>
        <p:spPr/>
        <p:txBody>
          <a:bodyPr>
            <a:normAutofit fontScale="90000"/>
          </a:bodyPr>
          <a:lstStyle/>
          <a:p>
            <a:pPr algn="ctr"/>
            <a:r>
              <a:rPr lang="en-US" b="1" dirty="0"/>
              <a:t>Sound</a:t>
            </a:r>
            <a:endParaRPr lang="en-US" dirty="0"/>
          </a:p>
        </p:txBody>
      </p:sp>
      <p:sp>
        <p:nvSpPr>
          <p:cNvPr id="3" name="Text Placeholder 2">
            <a:extLst>
              <a:ext uri="{FF2B5EF4-FFF2-40B4-BE49-F238E27FC236}">
                <a16:creationId xmlns:a16="http://schemas.microsoft.com/office/drawing/2014/main" id="{6E7E4CB2-8C8A-5AC0-4404-DCB27353663E}"/>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all auditory elements—including dialogue, music, sound effects, and more—used to enhance storytelling, create mood, and build immersion. It serves to set the scene, indicate time and place, manipulate audience emotion, and provide crucial information about the world of the play.</a:t>
            </a:r>
            <a:br>
              <a:rPr lang="en-US" dirty="0"/>
            </a:br>
            <a:endParaRPr lang="en-US" dirty="0"/>
          </a:p>
        </p:txBody>
      </p:sp>
    </p:spTree>
    <p:extLst>
      <p:ext uri="{BB962C8B-B14F-4D97-AF65-F5344CB8AC3E}">
        <p14:creationId xmlns:p14="http://schemas.microsoft.com/office/powerpoint/2010/main" val="18138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584A5-1020-4D1D-62B8-5D30B247C3BD}"/>
              </a:ext>
            </a:extLst>
          </p:cNvPr>
          <p:cNvSpPr>
            <a:spLocks noGrp="1"/>
          </p:cNvSpPr>
          <p:nvPr>
            <p:ph type="title"/>
          </p:nvPr>
        </p:nvSpPr>
        <p:spPr/>
        <p:txBody>
          <a:bodyPr>
            <a:normAutofit fontScale="90000"/>
          </a:bodyPr>
          <a:lstStyle/>
          <a:p>
            <a:pPr algn="ctr"/>
            <a:r>
              <a:rPr lang="en-US" b="1" dirty="0"/>
              <a:t>Diegetic Sound</a:t>
            </a:r>
            <a:endParaRPr lang="en-US" dirty="0"/>
          </a:p>
        </p:txBody>
      </p:sp>
      <p:sp>
        <p:nvSpPr>
          <p:cNvPr id="3" name="Text Placeholder 2">
            <a:extLst>
              <a:ext uri="{FF2B5EF4-FFF2-40B4-BE49-F238E27FC236}">
                <a16:creationId xmlns:a16="http://schemas.microsoft.com/office/drawing/2014/main" id="{A7F9B25F-61FE-07A1-8FB5-D3F9D84477F6}"/>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Sounds within the world of the play that characters can hear (e.g., a phone ringing, footsteps, a radio)</a:t>
            </a:r>
          </a:p>
        </p:txBody>
      </p:sp>
    </p:spTree>
    <p:extLst>
      <p:ext uri="{BB962C8B-B14F-4D97-AF65-F5344CB8AC3E}">
        <p14:creationId xmlns:p14="http://schemas.microsoft.com/office/powerpoint/2010/main" val="158277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4B91A-2C1B-B49D-FC28-2E252F5B5440}"/>
              </a:ext>
            </a:extLst>
          </p:cNvPr>
          <p:cNvSpPr>
            <a:spLocks noGrp="1"/>
          </p:cNvSpPr>
          <p:nvPr>
            <p:ph type="title"/>
          </p:nvPr>
        </p:nvSpPr>
        <p:spPr/>
        <p:txBody>
          <a:bodyPr>
            <a:normAutofit fontScale="90000"/>
          </a:bodyPr>
          <a:lstStyle/>
          <a:p>
            <a:pPr algn="ctr"/>
            <a:r>
              <a:rPr lang="en-US" b="1" dirty="0"/>
              <a:t>Non-Diegetic Sound</a:t>
            </a:r>
            <a:endParaRPr lang="en-US" dirty="0"/>
          </a:p>
        </p:txBody>
      </p:sp>
      <p:sp>
        <p:nvSpPr>
          <p:cNvPr id="3" name="Text Placeholder 2">
            <a:extLst>
              <a:ext uri="{FF2B5EF4-FFF2-40B4-BE49-F238E27FC236}">
                <a16:creationId xmlns:a16="http://schemas.microsoft.com/office/drawing/2014/main" id="{80B62BAE-6630-2609-CD68-255C204B881E}"/>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Sound added for the audience, which characters cannot hear (e.g., underscore music, voiceover narration)</a:t>
            </a:r>
            <a:br>
              <a:rPr lang="en-US" dirty="0"/>
            </a:br>
            <a:endParaRPr lang="en-US" dirty="0"/>
          </a:p>
        </p:txBody>
      </p:sp>
    </p:spTree>
    <p:extLst>
      <p:ext uri="{BB962C8B-B14F-4D97-AF65-F5344CB8AC3E}">
        <p14:creationId xmlns:p14="http://schemas.microsoft.com/office/powerpoint/2010/main" val="3725083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Drama Specific Vocabulary</a:t>
            </a:r>
            <a:endParaRPr dirty="0"/>
          </a:p>
        </p:txBody>
      </p:sp>
      <p:sp>
        <p:nvSpPr>
          <p:cNvPr id="63" name="Google Shape;63;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4815-8BE5-D8F0-6A99-3E878BDF5099}"/>
              </a:ext>
            </a:extLst>
          </p:cNvPr>
          <p:cNvSpPr>
            <a:spLocks noGrp="1"/>
          </p:cNvSpPr>
          <p:nvPr>
            <p:ph type="title"/>
          </p:nvPr>
        </p:nvSpPr>
        <p:spPr/>
        <p:txBody>
          <a:bodyPr>
            <a:normAutofit fontScale="90000"/>
          </a:bodyPr>
          <a:lstStyle/>
          <a:p>
            <a:pPr algn="ctr"/>
            <a:r>
              <a:rPr lang="en-US" b="1" dirty="0"/>
              <a:t>Audience</a:t>
            </a:r>
            <a:endParaRPr lang="en-US" dirty="0"/>
          </a:p>
        </p:txBody>
      </p:sp>
      <p:sp>
        <p:nvSpPr>
          <p:cNvPr id="3" name="Text Placeholder 2">
            <a:extLst>
              <a:ext uri="{FF2B5EF4-FFF2-40B4-BE49-F238E27FC236}">
                <a16:creationId xmlns:a16="http://schemas.microsoft.com/office/drawing/2014/main" id="{196796C8-43B7-74FF-B247-34362FED0C97}"/>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spectators or listeners at a performance</a:t>
            </a:r>
            <a:br>
              <a:rPr lang="en-US" dirty="0"/>
            </a:br>
            <a:endParaRPr lang="en-US" dirty="0"/>
          </a:p>
        </p:txBody>
      </p:sp>
    </p:spTree>
    <p:extLst>
      <p:ext uri="{BB962C8B-B14F-4D97-AF65-F5344CB8AC3E}">
        <p14:creationId xmlns:p14="http://schemas.microsoft.com/office/powerpoint/2010/main" val="1548994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E16B-50A4-268E-39A6-A690AF3250EC}"/>
              </a:ext>
            </a:extLst>
          </p:cNvPr>
          <p:cNvSpPr>
            <a:spLocks noGrp="1"/>
          </p:cNvSpPr>
          <p:nvPr>
            <p:ph type="title"/>
          </p:nvPr>
        </p:nvSpPr>
        <p:spPr/>
        <p:txBody>
          <a:bodyPr>
            <a:normAutofit fontScale="90000"/>
          </a:bodyPr>
          <a:lstStyle/>
          <a:p>
            <a:pPr algn="ctr"/>
            <a:r>
              <a:rPr lang="en-US" b="1" dirty="0"/>
              <a:t>Playwright or Dramatist</a:t>
            </a:r>
            <a:endParaRPr lang="en-US" dirty="0"/>
          </a:p>
        </p:txBody>
      </p:sp>
      <p:sp>
        <p:nvSpPr>
          <p:cNvPr id="3" name="Text Placeholder 2">
            <a:extLst>
              <a:ext uri="{FF2B5EF4-FFF2-40B4-BE49-F238E27FC236}">
                <a16:creationId xmlns:a16="http://schemas.microsoft.com/office/drawing/2014/main" id="{60C2B995-4D61-4C71-8B56-3DDEE1000732}"/>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person who writes the play</a:t>
            </a:r>
            <a:br>
              <a:rPr lang="en-US" dirty="0"/>
            </a:br>
            <a:endParaRPr lang="en-US" dirty="0"/>
          </a:p>
        </p:txBody>
      </p:sp>
    </p:spTree>
    <p:extLst>
      <p:ext uri="{BB962C8B-B14F-4D97-AF65-F5344CB8AC3E}">
        <p14:creationId xmlns:p14="http://schemas.microsoft.com/office/powerpoint/2010/main" val="1609644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531DA-0815-1FCC-4986-F710BBE6FEB9}"/>
              </a:ext>
            </a:extLst>
          </p:cNvPr>
          <p:cNvSpPr>
            <a:spLocks noGrp="1"/>
          </p:cNvSpPr>
          <p:nvPr>
            <p:ph type="title"/>
          </p:nvPr>
        </p:nvSpPr>
        <p:spPr/>
        <p:txBody>
          <a:bodyPr>
            <a:normAutofit fontScale="90000"/>
          </a:bodyPr>
          <a:lstStyle/>
          <a:p>
            <a:pPr algn="ctr"/>
            <a:r>
              <a:rPr lang="en-US" b="1" dirty="0"/>
              <a:t>Drama</a:t>
            </a:r>
            <a:endParaRPr lang="en-US" dirty="0"/>
          </a:p>
        </p:txBody>
      </p:sp>
      <p:sp>
        <p:nvSpPr>
          <p:cNvPr id="3" name="Text Placeholder 2">
            <a:extLst>
              <a:ext uri="{FF2B5EF4-FFF2-40B4-BE49-F238E27FC236}">
                <a16:creationId xmlns:a16="http://schemas.microsoft.com/office/drawing/2014/main" id="{F5BABA6D-9FA9-4E98-C935-527E6CEB5465}"/>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dirty="0"/>
              <a:t>The art of composing, writing, acting, and/or producing plays; a literary composition intended to portray life or character or to tell a story usually involving conflicts and emotions exhibited through action and dialogue, designed for theatrical performance </a:t>
            </a:r>
            <a:br>
              <a:rPr lang="en-US" dirty="0"/>
            </a:br>
            <a:endParaRPr lang="en-US" dirty="0"/>
          </a:p>
        </p:txBody>
      </p:sp>
    </p:spTree>
    <p:extLst>
      <p:ext uri="{BB962C8B-B14F-4D97-AF65-F5344CB8AC3E}">
        <p14:creationId xmlns:p14="http://schemas.microsoft.com/office/powerpoint/2010/main" val="4059293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9825-3BA2-EAFE-3676-BDEAD80AE03B}"/>
              </a:ext>
            </a:extLst>
          </p:cNvPr>
          <p:cNvSpPr>
            <a:spLocks noGrp="1"/>
          </p:cNvSpPr>
          <p:nvPr>
            <p:ph type="title"/>
          </p:nvPr>
        </p:nvSpPr>
        <p:spPr/>
        <p:txBody>
          <a:bodyPr>
            <a:normAutofit fontScale="90000"/>
          </a:bodyPr>
          <a:lstStyle/>
          <a:p>
            <a:pPr algn="ctr"/>
            <a:r>
              <a:rPr lang="en-US" b="1" dirty="0"/>
              <a:t>Action</a:t>
            </a:r>
            <a:br>
              <a:rPr lang="en-US" dirty="0"/>
            </a:br>
            <a:endParaRPr lang="en-US" dirty="0"/>
          </a:p>
        </p:txBody>
      </p:sp>
      <p:sp>
        <p:nvSpPr>
          <p:cNvPr id="3" name="Text Placeholder 2">
            <a:extLst>
              <a:ext uri="{FF2B5EF4-FFF2-40B4-BE49-F238E27FC236}">
                <a16:creationId xmlns:a16="http://schemas.microsoft.com/office/drawing/2014/main" id="{2BF38C6B-0F38-3B13-3B83-4339605E6C1A}"/>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movement of the characters on stage</a:t>
            </a:r>
          </a:p>
        </p:txBody>
      </p:sp>
    </p:spTree>
    <p:extLst>
      <p:ext uri="{BB962C8B-B14F-4D97-AF65-F5344CB8AC3E}">
        <p14:creationId xmlns:p14="http://schemas.microsoft.com/office/powerpoint/2010/main" val="214349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2C7B-DA27-B8FA-174F-BE50393D96D5}"/>
              </a:ext>
            </a:extLst>
          </p:cNvPr>
          <p:cNvSpPr>
            <a:spLocks noGrp="1"/>
          </p:cNvSpPr>
          <p:nvPr>
            <p:ph type="title"/>
          </p:nvPr>
        </p:nvSpPr>
        <p:spPr/>
        <p:txBody>
          <a:bodyPr>
            <a:normAutofit fontScale="90000"/>
          </a:bodyPr>
          <a:lstStyle/>
          <a:p>
            <a:pPr algn="ctr"/>
            <a:r>
              <a:rPr lang="en-US" b="1" dirty="0"/>
              <a:t>Dialogue</a:t>
            </a:r>
            <a:endParaRPr lang="en-US" dirty="0"/>
          </a:p>
        </p:txBody>
      </p:sp>
      <p:sp>
        <p:nvSpPr>
          <p:cNvPr id="3" name="Text Placeholder 2">
            <a:extLst>
              <a:ext uri="{FF2B5EF4-FFF2-40B4-BE49-F238E27FC236}">
                <a16:creationId xmlns:a16="http://schemas.microsoft.com/office/drawing/2014/main" id="{9E0064F7-AD35-5149-645B-2C8DFF4BEC9A}"/>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Speech between two or more characters on stage</a:t>
            </a:r>
          </a:p>
        </p:txBody>
      </p:sp>
    </p:spTree>
    <p:extLst>
      <p:ext uri="{BB962C8B-B14F-4D97-AF65-F5344CB8AC3E}">
        <p14:creationId xmlns:p14="http://schemas.microsoft.com/office/powerpoint/2010/main" val="3008816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FFCA-95C9-CFD2-71F3-CF7D77EC6CE3}"/>
              </a:ext>
            </a:extLst>
          </p:cNvPr>
          <p:cNvSpPr>
            <a:spLocks noGrp="1"/>
          </p:cNvSpPr>
          <p:nvPr>
            <p:ph type="title"/>
          </p:nvPr>
        </p:nvSpPr>
        <p:spPr/>
        <p:txBody>
          <a:bodyPr>
            <a:normAutofit fontScale="90000"/>
          </a:bodyPr>
          <a:lstStyle/>
          <a:p>
            <a:pPr algn="ctr"/>
            <a:r>
              <a:rPr lang="en-US" b="1" dirty="0"/>
              <a:t>Subtext</a:t>
            </a:r>
            <a:br>
              <a:rPr lang="en-US" dirty="0"/>
            </a:br>
            <a:endParaRPr lang="en-US" dirty="0"/>
          </a:p>
        </p:txBody>
      </p:sp>
      <p:sp>
        <p:nvSpPr>
          <p:cNvPr id="3" name="Text Placeholder 2">
            <a:extLst>
              <a:ext uri="{FF2B5EF4-FFF2-40B4-BE49-F238E27FC236}">
                <a16:creationId xmlns:a16="http://schemas.microsoft.com/office/drawing/2014/main" id="{20A2CE2A-280E-902F-8ED8-11786BCB1C6D}"/>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unspoken or less obvious meaning or motivation in a character's dialogue</a:t>
            </a:r>
          </a:p>
        </p:txBody>
      </p:sp>
    </p:spTree>
    <p:extLst>
      <p:ext uri="{BB962C8B-B14F-4D97-AF65-F5344CB8AC3E}">
        <p14:creationId xmlns:p14="http://schemas.microsoft.com/office/powerpoint/2010/main" val="2516442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AC58A-F58C-3575-1A9C-E2BD9A2CC0CA}"/>
              </a:ext>
            </a:extLst>
          </p:cNvPr>
          <p:cNvSpPr>
            <a:spLocks noGrp="1"/>
          </p:cNvSpPr>
          <p:nvPr>
            <p:ph type="title"/>
          </p:nvPr>
        </p:nvSpPr>
        <p:spPr/>
        <p:txBody>
          <a:bodyPr>
            <a:normAutofit fontScale="90000"/>
          </a:bodyPr>
          <a:lstStyle/>
          <a:p>
            <a:pPr algn="ctr"/>
            <a:r>
              <a:rPr lang="en-US" b="1" dirty="0"/>
              <a:t>Dramatic Irony</a:t>
            </a:r>
            <a:endParaRPr lang="en-US" dirty="0"/>
          </a:p>
        </p:txBody>
      </p:sp>
      <p:sp>
        <p:nvSpPr>
          <p:cNvPr id="3" name="Text Placeholder 2">
            <a:extLst>
              <a:ext uri="{FF2B5EF4-FFF2-40B4-BE49-F238E27FC236}">
                <a16:creationId xmlns:a16="http://schemas.microsoft.com/office/drawing/2014/main" id="{E315BEB7-2835-D823-ECB3-06BC0558969C}"/>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When the audience knows something that the characters on stage do not</a:t>
            </a:r>
            <a:br>
              <a:rPr lang="en-US" dirty="0"/>
            </a:br>
            <a:endParaRPr lang="en-US" dirty="0"/>
          </a:p>
        </p:txBody>
      </p:sp>
    </p:spTree>
    <p:extLst>
      <p:ext uri="{BB962C8B-B14F-4D97-AF65-F5344CB8AC3E}">
        <p14:creationId xmlns:p14="http://schemas.microsoft.com/office/powerpoint/2010/main" val="1514240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1F76-EEC9-3301-3AB0-4A44B9D08063}"/>
              </a:ext>
            </a:extLst>
          </p:cNvPr>
          <p:cNvSpPr>
            <a:spLocks noGrp="1"/>
          </p:cNvSpPr>
          <p:nvPr>
            <p:ph type="title"/>
          </p:nvPr>
        </p:nvSpPr>
        <p:spPr/>
        <p:txBody>
          <a:bodyPr>
            <a:normAutofit fontScale="90000"/>
          </a:bodyPr>
          <a:lstStyle/>
          <a:p>
            <a:pPr algn="ctr"/>
            <a:r>
              <a:rPr lang="en-US" b="1" dirty="0"/>
              <a:t>Stage Directions</a:t>
            </a:r>
            <a:br>
              <a:rPr lang="en-US" dirty="0"/>
            </a:br>
            <a:endParaRPr lang="en-US" dirty="0"/>
          </a:p>
        </p:txBody>
      </p:sp>
      <p:sp>
        <p:nvSpPr>
          <p:cNvPr id="3" name="Text Placeholder 2">
            <a:extLst>
              <a:ext uri="{FF2B5EF4-FFF2-40B4-BE49-F238E27FC236}">
                <a16:creationId xmlns:a16="http://schemas.microsoft.com/office/drawing/2014/main" id="{5F5355CE-2026-6D1B-F62C-F7FA2A41E6D4}"/>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Instructions in the script (usually in italics) that describe movements, lighting, or sound</a:t>
            </a:r>
          </a:p>
        </p:txBody>
      </p:sp>
    </p:spTree>
    <p:extLst>
      <p:ext uri="{BB962C8B-B14F-4D97-AF65-F5344CB8AC3E}">
        <p14:creationId xmlns:p14="http://schemas.microsoft.com/office/powerpoint/2010/main" val="2121639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3B6F6-8D8A-1BA1-D02F-903967CDFE4A}"/>
              </a:ext>
            </a:extLst>
          </p:cNvPr>
          <p:cNvSpPr>
            <a:spLocks noGrp="1"/>
          </p:cNvSpPr>
          <p:nvPr>
            <p:ph type="title"/>
          </p:nvPr>
        </p:nvSpPr>
        <p:spPr/>
        <p:txBody>
          <a:bodyPr>
            <a:normAutofit fontScale="90000"/>
          </a:bodyPr>
          <a:lstStyle/>
          <a:p>
            <a:pPr algn="ctr"/>
            <a:r>
              <a:rPr lang="en-US" b="1" dirty="0"/>
              <a:t>Staging</a:t>
            </a:r>
            <a:endParaRPr lang="en-US" dirty="0"/>
          </a:p>
        </p:txBody>
      </p:sp>
      <p:sp>
        <p:nvSpPr>
          <p:cNvPr id="3" name="Text Placeholder 2">
            <a:extLst>
              <a:ext uri="{FF2B5EF4-FFF2-40B4-BE49-F238E27FC236}">
                <a16:creationId xmlns:a16="http://schemas.microsoft.com/office/drawing/2014/main" id="{4B00B455-6038-F0B6-05DA-1E9645D9F208}"/>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the overall visual look of the production</a:t>
            </a:r>
          </a:p>
        </p:txBody>
      </p:sp>
    </p:spTree>
    <p:extLst>
      <p:ext uri="{BB962C8B-B14F-4D97-AF65-F5344CB8AC3E}">
        <p14:creationId xmlns:p14="http://schemas.microsoft.com/office/powerpoint/2010/main" val="24819844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420</Words>
  <Application>Microsoft Macintosh PowerPoint</Application>
  <PresentationFormat>On-screen Show (16:9)</PresentationFormat>
  <Paragraphs>99</Paragraphs>
  <Slides>21</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Georgia</vt:lpstr>
      <vt:lpstr>Simple Light</vt:lpstr>
      <vt:lpstr>PowerPoint Presentation</vt:lpstr>
      <vt:lpstr>Drama Specific Vocabulary</vt:lpstr>
      <vt:lpstr>Drama</vt:lpstr>
      <vt:lpstr>Action </vt:lpstr>
      <vt:lpstr>Dialogue</vt:lpstr>
      <vt:lpstr>Subtext </vt:lpstr>
      <vt:lpstr>Dramatic Irony</vt:lpstr>
      <vt:lpstr>Stage Directions </vt:lpstr>
      <vt:lpstr>Staging</vt:lpstr>
      <vt:lpstr>Blocking</vt:lpstr>
      <vt:lpstr>On-stage vs. Off-stage Action</vt:lpstr>
      <vt:lpstr>Aside</vt:lpstr>
      <vt:lpstr>Monologue </vt:lpstr>
      <vt:lpstr>Props (Stage Properties) </vt:lpstr>
      <vt:lpstr>Symbols or Symbolism</vt:lpstr>
      <vt:lpstr>Lighting</vt:lpstr>
      <vt:lpstr>Sound</vt:lpstr>
      <vt:lpstr>Diegetic Sound</vt:lpstr>
      <vt:lpstr>Non-Diegetic Sound</vt:lpstr>
      <vt:lpstr>Audience</vt:lpstr>
      <vt:lpstr>Playwright or Dramatist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Tim Pruzinsky</cp:lastModifiedBy>
  <cp:revision>2</cp:revision>
  <dcterms:modified xsi:type="dcterms:W3CDTF">2026-06-05T05:37:17Z</dcterms:modified>
</cp:coreProperties>
</file>