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8"/>
  </p:notesMasterIdLst>
  <p:sldIdLst>
    <p:sldId id="256" r:id="rId2"/>
    <p:sldId id="257" r:id="rId3"/>
    <p:sldId id="258" r:id="rId4"/>
    <p:sldId id="274" r:id="rId5"/>
    <p:sldId id="275" r:id="rId6"/>
    <p:sldId id="276" r:id="rId7"/>
    <p:sldId id="277" r:id="rId8"/>
    <p:sldId id="278" r:id="rId9"/>
    <p:sldId id="279" r:id="rId10"/>
    <p:sldId id="280" r:id="rId11"/>
    <p:sldId id="281" r:id="rId12"/>
    <p:sldId id="282" r:id="rId13"/>
    <p:sldId id="283" r:id="rId14"/>
    <p:sldId id="273" r:id="rId15"/>
    <p:sldId id="284" r:id="rId16"/>
    <p:sldId id="285" r:id="rId17"/>
    <p:sldId id="286" r:id="rId18"/>
    <p:sldId id="287" r:id="rId19"/>
    <p:sldId id="288" r:id="rId20"/>
    <p:sldId id="289" r:id="rId21"/>
    <p:sldId id="290" r:id="rId22"/>
    <p:sldId id="291" r:id="rId23"/>
    <p:sldId id="293" r:id="rId24"/>
    <p:sldId id="294" r:id="rId25"/>
    <p:sldId id="295" r:id="rId26"/>
    <p:sldId id="296" r:id="rId2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p:scale>
          <a:sx n="162" d="100"/>
          <a:sy n="162" d="100"/>
        </p:scale>
        <p:origin x="296" y="1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3f7ab5379da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3f7ab5379da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f7ab5379da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3f7ab5379d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thinkib.net/englishlanglit"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pic>
        <p:nvPicPr>
          <p:cNvPr id="56" name="Google Shape;56;p13"/>
          <p:cNvPicPr preferRelativeResize="0"/>
          <p:nvPr/>
        </p:nvPicPr>
        <p:blipFill>
          <a:blip r:embed="rId3">
            <a:alphaModFix/>
          </a:blip>
          <a:stretch>
            <a:fillRect/>
          </a:stretch>
        </p:blipFill>
        <p:spPr>
          <a:xfrm>
            <a:off x="482900" y="806175"/>
            <a:ext cx="7073794" cy="2820550"/>
          </a:xfrm>
          <a:prstGeom prst="rect">
            <a:avLst/>
          </a:prstGeom>
          <a:noFill/>
          <a:ln>
            <a:noFill/>
          </a:ln>
        </p:spPr>
      </p:pic>
      <p:sp>
        <p:nvSpPr>
          <p:cNvPr id="57" name="Google Shape;57;p13"/>
          <p:cNvSpPr txBox="1"/>
          <p:nvPr/>
        </p:nvSpPr>
        <p:spPr>
          <a:xfrm>
            <a:off x="0" y="4533900"/>
            <a:ext cx="1724100" cy="812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i="1">
                <a:solidFill>
                  <a:schemeClr val="dk1"/>
                </a:solidFill>
              </a:rPr>
              <a:t>© Tim Pruzinsky, InThinking 2026</a:t>
            </a:r>
            <a:endParaRPr sz="800" i="1">
              <a:solidFill>
                <a:schemeClr val="dk1"/>
              </a:solidFill>
            </a:endParaRPr>
          </a:p>
          <a:p>
            <a:pPr marL="0" lvl="0" indent="0" algn="l" rtl="0">
              <a:lnSpc>
                <a:spcPct val="115000"/>
              </a:lnSpc>
              <a:spcBef>
                <a:spcPts val="0"/>
              </a:spcBef>
              <a:spcAft>
                <a:spcPts val="0"/>
              </a:spcAft>
              <a:buNone/>
            </a:pPr>
            <a:r>
              <a:rPr lang="en" sz="950">
                <a:solidFill>
                  <a:srgbClr val="222222"/>
                </a:solidFill>
                <a:highlight>
                  <a:srgbClr val="FFFFFF"/>
                </a:highlight>
                <a:latin typeface="Georgia"/>
                <a:ea typeface="Georgia"/>
                <a:cs typeface="Georgia"/>
                <a:sym typeface="Georgia"/>
              </a:rPr>
              <a:t> </a:t>
            </a:r>
            <a:r>
              <a:rPr lang="en" sz="800" u="sng">
                <a:solidFill>
                  <a:srgbClr val="1155CC"/>
                </a:solidFill>
                <a:highlight>
                  <a:srgbClr val="FFFFFF"/>
                </a:highlight>
                <a:latin typeface="Georgia"/>
                <a:ea typeface="Georgia"/>
                <a:cs typeface="Georgia"/>
                <a:sym typeface="Georgia"/>
                <a:hlinkClick r:id="rId4">
                  <a:extLst>
                    <a:ext uri="{A12FA001-AC4F-418D-AE19-62706E023703}">
                      <ahyp:hlinkClr xmlns:ahyp="http://schemas.microsoft.com/office/drawing/2018/hyperlinkcolor" val="tx"/>
                    </a:ext>
                  </a:extLst>
                </a:hlinkClick>
              </a:rPr>
              <a:t>www.thinkib.net/englishlanglit</a:t>
            </a:r>
            <a:endParaRPr sz="800" u="sng">
              <a:solidFill>
                <a:srgbClr val="1155CC"/>
              </a:solidFill>
              <a:highlight>
                <a:srgbClr val="FFFFFF"/>
              </a:highlight>
              <a:latin typeface="Georgia"/>
              <a:ea typeface="Georgia"/>
              <a:cs typeface="Georgia"/>
              <a:sym typeface="Georgia"/>
            </a:endParaRPr>
          </a:p>
          <a:p>
            <a:pPr marL="0" lvl="0" indent="0" algn="l" rtl="0">
              <a:lnSpc>
                <a:spcPct val="115000"/>
              </a:lnSpc>
              <a:spcBef>
                <a:spcPts val="0"/>
              </a:spcBef>
              <a:spcAft>
                <a:spcPts val="0"/>
              </a:spcAft>
              <a:buNone/>
            </a:pPr>
            <a:endParaRPr sz="1100">
              <a:solidFill>
                <a:schemeClr val="dk1"/>
              </a:solidFill>
            </a:endParaRPr>
          </a:p>
          <a:p>
            <a:pPr marL="0" lvl="0" indent="0" algn="l" rtl="0">
              <a:lnSpc>
                <a:spcPct val="115000"/>
              </a:lnSpc>
              <a:spcBef>
                <a:spcPts val="0"/>
              </a:spcBef>
              <a:spcAft>
                <a:spcPts val="0"/>
              </a:spcAft>
              <a:buNone/>
            </a:pPr>
            <a:r>
              <a:rPr lang="en" sz="800" i="1">
                <a:solidFill>
                  <a:schemeClr val="dk1"/>
                </a:solidFill>
              </a:rPr>
              <a:t> </a:t>
            </a:r>
            <a:endParaRPr sz="800" i="1">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D66A0-923A-D0A4-154E-98738BD1048E}"/>
              </a:ext>
            </a:extLst>
          </p:cNvPr>
          <p:cNvSpPr>
            <a:spLocks noGrp="1"/>
          </p:cNvSpPr>
          <p:nvPr>
            <p:ph type="title"/>
          </p:nvPr>
        </p:nvSpPr>
        <p:spPr/>
        <p:txBody>
          <a:bodyPr>
            <a:normAutofit fontScale="90000"/>
          </a:bodyPr>
          <a:lstStyle/>
          <a:p>
            <a:pPr algn="ctr"/>
            <a:r>
              <a:rPr lang="en-US" b="1" dirty="0"/>
              <a:t>Dynamic character</a:t>
            </a:r>
            <a:endParaRPr lang="en-US" dirty="0"/>
          </a:p>
        </p:txBody>
      </p:sp>
      <p:sp>
        <p:nvSpPr>
          <p:cNvPr id="3" name="Text Placeholder 2">
            <a:extLst>
              <a:ext uri="{FF2B5EF4-FFF2-40B4-BE49-F238E27FC236}">
                <a16:creationId xmlns:a16="http://schemas.microsoft.com/office/drawing/2014/main" id="{F3F0CEC8-ACFD-F045-D0F2-B006A8C42970}"/>
              </a:ext>
            </a:extLst>
          </p:cNvPr>
          <p:cNvSpPr>
            <a:spLocks noGrp="1"/>
          </p:cNvSpPr>
          <p:nvPr>
            <p:ph type="body" idx="1"/>
          </p:nvPr>
        </p:nvSpPr>
        <p:spPr/>
        <p:txBody>
          <a:bodyPr/>
          <a:lstStyle/>
          <a:p>
            <a:pPr marL="114300" indent="0" algn="ctr">
              <a:buNone/>
            </a:pPr>
            <a:endParaRPr lang="en-US" dirty="0"/>
          </a:p>
          <a:p>
            <a:pPr marL="114300" indent="0" algn="ctr">
              <a:buNone/>
            </a:pPr>
            <a:endParaRPr lang="en-US" dirty="0"/>
          </a:p>
          <a:p>
            <a:pPr marL="114300" indent="0" algn="ctr">
              <a:buNone/>
            </a:pPr>
            <a:endParaRPr lang="en-US" dirty="0"/>
          </a:p>
          <a:p>
            <a:pPr marL="114300" indent="0" algn="ctr">
              <a:buNone/>
            </a:pPr>
            <a:r>
              <a:rPr lang="en-US" dirty="0"/>
              <a:t>changes by the end of the story, learning something that changes him or her in a permanent way. </a:t>
            </a:r>
            <a:br>
              <a:rPr lang="en-US" dirty="0"/>
            </a:br>
            <a:endParaRPr lang="en-US" dirty="0"/>
          </a:p>
        </p:txBody>
      </p:sp>
    </p:spTree>
    <p:extLst>
      <p:ext uri="{BB962C8B-B14F-4D97-AF65-F5344CB8AC3E}">
        <p14:creationId xmlns:p14="http://schemas.microsoft.com/office/powerpoint/2010/main" val="3937427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6B1ED-03DB-B2C0-E561-44DF7374731E}"/>
              </a:ext>
            </a:extLst>
          </p:cNvPr>
          <p:cNvSpPr>
            <a:spLocks noGrp="1"/>
          </p:cNvSpPr>
          <p:nvPr>
            <p:ph type="title"/>
          </p:nvPr>
        </p:nvSpPr>
        <p:spPr/>
        <p:txBody>
          <a:bodyPr>
            <a:normAutofit fontScale="90000"/>
          </a:bodyPr>
          <a:lstStyle/>
          <a:p>
            <a:pPr algn="ctr"/>
            <a:r>
              <a:rPr lang="en-US" b="1" dirty="0"/>
              <a:t>Round character</a:t>
            </a:r>
            <a:endParaRPr lang="en-US" dirty="0"/>
          </a:p>
        </p:txBody>
      </p:sp>
      <p:sp>
        <p:nvSpPr>
          <p:cNvPr id="3" name="Text Placeholder 2">
            <a:extLst>
              <a:ext uri="{FF2B5EF4-FFF2-40B4-BE49-F238E27FC236}">
                <a16:creationId xmlns:a16="http://schemas.microsoft.com/office/drawing/2014/main" id="{3041ED27-0EA7-34DA-2494-55298BB58AFF}"/>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lgn="ctr">
              <a:buNone/>
            </a:pPr>
            <a:r>
              <a:rPr lang="en-US" dirty="0"/>
              <a:t>complex and have many different traits; readers may even be able to anticipate the actions of a round character if the characterization is well done and consistent.</a:t>
            </a:r>
            <a:br>
              <a:rPr lang="en-US" dirty="0"/>
            </a:br>
            <a:endParaRPr lang="en-US" dirty="0"/>
          </a:p>
        </p:txBody>
      </p:sp>
    </p:spTree>
    <p:extLst>
      <p:ext uri="{BB962C8B-B14F-4D97-AF65-F5344CB8AC3E}">
        <p14:creationId xmlns:p14="http://schemas.microsoft.com/office/powerpoint/2010/main" val="2223827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7F9AC-ADE1-D606-BF24-46E98F112E8E}"/>
              </a:ext>
            </a:extLst>
          </p:cNvPr>
          <p:cNvSpPr>
            <a:spLocks noGrp="1"/>
          </p:cNvSpPr>
          <p:nvPr>
            <p:ph type="title"/>
          </p:nvPr>
        </p:nvSpPr>
        <p:spPr/>
        <p:txBody>
          <a:bodyPr>
            <a:normAutofit fontScale="90000"/>
          </a:bodyPr>
          <a:lstStyle/>
          <a:p>
            <a:pPr algn="ctr"/>
            <a:r>
              <a:rPr lang="en-US" b="1" dirty="0"/>
              <a:t>Static character</a:t>
            </a:r>
            <a:endParaRPr lang="en-US" dirty="0"/>
          </a:p>
        </p:txBody>
      </p:sp>
      <p:sp>
        <p:nvSpPr>
          <p:cNvPr id="3" name="Text Placeholder 2">
            <a:extLst>
              <a:ext uri="{FF2B5EF4-FFF2-40B4-BE49-F238E27FC236}">
                <a16:creationId xmlns:a16="http://schemas.microsoft.com/office/drawing/2014/main" id="{4558AD0B-4636-53AC-C931-A210BDB86C0C}"/>
              </a:ext>
            </a:extLst>
          </p:cNvPr>
          <p:cNvSpPr>
            <a:spLocks noGrp="1"/>
          </p:cNvSpPr>
          <p:nvPr>
            <p:ph type="body" idx="1"/>
          </p:nvPr>
        </p:nvSpPr>
        <p:spPr/>
        <p:txBody>
          <a:bodyPr/>
          <a:lstStyle/>
          <a:p>
            <a:pPr marL="114300" indent="0" algn="ctr">
              <a:buNone/>
            </a:pPr>
            <a:endParaRPr lang="en-US" dirty="0"/>
          </a:p>
          <a:p>
            <a:pPr marL="114300" indent="0" algn="ctr">
              <a:buNone/>
            </a:pPr>
            <a:endParaRPr lang="en-US" dirty="0"/>
          </a:p>
          <a:p>
            <a:pPr marL="114300" indent="0" algn="ctr">
              <a:buNone/>
            </a:pPr>
            <a:endParaRPr lang="en-US" dirty="0"/>
          </a:p>
          <a:p>
            <a:pPr marL="114300" indent="0" algn="ctr">
              <a:buNone/>
            </a:pPr>
            <a:r>
              <a:rPr lang="en-US" dirty="0"/>
              <a:t>does not change; he or she is the same person at the end of he story as he was at the beginning.</a:t>
            </a:r>
            <a:br>
              <a:rPr lang="en-US" dirty="0"/>
            </a:br>
            <a:endParaRPr lang="en-US" dirty="0"/>
          </a:p>
        </p:txBody>
      </p:sp>
    </p:spTree>
    <p:extLst>
      <p:ext uri="{BB962C8B-B14F-4D97-AF65-F5344CB8AC3E}">
        <p14:creationId xmlns:p14="http://schemas.microsoft.com/office/powerpoint/2010/main" val="3419758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71A68-E338-6DF7-CADB-2CADFC78EC53}"/>
              </a:ext>
            </a:extLst>
          </p:cNvPr>
          <p:cNvSpPr>
            <a:spLocks noGrp="1"/>
          </p:cNvSpPr>
          <p:nvPr>
            <p:ph type="title"/>
          </p:nvPr>
        </p:nvSpPr>
        <p:spPr/>
        <p:txBody>
          <a:bodyPr>
            <a:normAutofit fontScale="90000"/>
          </a:bodyPr>
          <a:lstStyle/>
          <a:p>
            <a:pPr algn="ctr"/>
            <a:r>
              <a:rPr lang="en-US" b="1" dirty="0"/>
              <a:t>Flat character</a:t>
            </a:r>
            <a:br>
              <a:rPr lang="en-US" dirty="0"/>
            </a:br>
            <a:endParaRPr lang="en-US" dirty="0"/>
          </a:p>
        </p:txBody>
      </p:sp>
      <p:sp>
        <p:nvSpPr>
          <p:cNvPr id="3" name="Text Placeholder 2">
            <a:extLst>
              <a:ext uri="{FF2B5EF4-FFF2-40B4-BE49-F238E27FC236}">
                <a16:creationId xmlns:a16="http://schemas.microsoft.com/office/drawing/2014/main" id="{9585D694-DC8E-F5E9-4C02-47FED2FBD801}"/>
              </a:ext>
            </a:extLst>
          </p:cNvPr>
          <p:cNvSpPr>
            <a:spLocks noGrp="1"/>
          </p:cNvSpPr>
          <p:nvPr>
            <p:ph type="body" idx="1"/>
          </p:nvPr>
        </p:nvSpPr>
        <p:spPr/>
        <p:txBody>
          <a:bodyPr/>
          <a:lstStyle/>
          <a:p>
            <a:pPr marL="114300" indent="0" algn="ctr">
              <a:buNone/>
            </a:pPr>
            <a:endParaRPr lang="en-US" dirty="0"/>
          </a:p>
          <a:p>
            <a:pPr marL="114300" indent="0" algn="ctr">
              <a:buNone/>
            </a:pPr>
            <a:endParaRPr lang="en-US" dirty="0"/>
          </a:p>
          <a:p>
            <a:pPr marL="114300" indent="0" algn="ctr">
              <a:buNone/>
            </a:pPr>
            <a:r>
              <a:rPr lang="en-US" dirty="0"/>
              <a:t>has only one or two personality traits and can be summed up in a single phrase; we know very little about a flat character and are not meant to serve as main characters.  They serve as necessary elements in developing the plot or as elements of the setting.</a:t>
            </a:r>
            <a:br>
              <a:rPr lang="en-US" dirty="0"/>
            </a:br>
            <a:endParaRPr lang="en-US" dirty="0"/>
          </a:p>
        </p:txBody>
      </p:sp>
    </p:spTree>
    <p:extLst>
      <p:ext uri="{BB962C8B-B14F-4D97-AF65-F5344CB8AC3E}">
        <p14:creationId xmlns:p14="http://schemas.microsoft.com/office/powerpoint/2010/main" val="584543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FB815-028F-710E-840B-B7A1E0094231}"/>
              </a:ext>
            </a:extLst>
          </p:cNvPr>
          <p:cNvSpPr>
            <a:spLocks noGrp="1"/>
          </p:cNvSpPr>
          <p:nvPr>
            <p:ph type="title"/>
          </p:nvPr>
        </p:nvSpPr>
        <p:spPr/>
        <p:txBody>
          <a:bodyPr>
            <a:normAutofit fontScale="90000"/>
          </a:bodyPr>
          <a:lstStyle/>
          <a:p>
            <a:pPr algn="ctr"/>
            <a:r>
              <a:rPr lang="en-US" b="1" dirty="0"/>
              <a:t>Setting</a:t>
            </a:r>
            <a:endParaRPr lang="en-US" dirty="0"/>
          </a:p>
        </p:txBody>
      </p:sp>
      <p:sp>
        <p:nvSpPr>
          <p:cNvPr id="3" name="Text Placeholder 2">
            <a:extLst>
              <a:ext uri="{FF2B5EF4-FFF2-40B4-BE49-F238E27FC236}">
                <a16:creationId xmlns:a16="http://schemas.microsoft.com/office/drawing/2014/main" id="{8C1606A4-BFEE-E374-BAEA-61205D37A743}"/>
              </a:ext>
            </a:extLst>
          </p:cNvPr>
          <p:cNvSpPr>
            <a:spLocks noGrp="1"/>
          </p:cNvSpPr>
          <p:nvPr>
            <p:ph type="body" idx="1"/>
          </p:nvPr>
        </p:nvSpPr>
        <p:spPr/>
        <p:txBody>
          <a:bodyPr/>
          <a:lstStyle/>
          <a:p>
            <a:pPr marL="114300" indent="0" algn="ctr">
              <a:buNone/>
            </a:pPr>
            <a:endParaRPr lang="en-US" dirty="0"/>
          </a:p>
          <a:p>
            <a:pPr marL="114300" indent="0" algn="ctr">
              <a:buNone/>
            </a:pPr>
            <a:endParaRPr lang="en-US" dirty="0"/>
          </a:p>
          <a:p>
            <a:pPr marL="114300" indent="0" algn="ctr">
              <a:buNone/>
            </a:pPr>
            <a:endParaRPr lang="en-US" dirty="0"/>
          </a:p>
          <a:p>
            <a:pPr marL="114300" indent="0" algn="ctr">
              <a:buNone/>
            </a:pPr>
            <a:r>
              <a:rPr lang="en-US" dirty="0"/>
              <a:t>The time, place, and environment in which a story occurs</a:t>
            </a:r>
          </a:p>
        </p:txBody>
      </p:sp>
    </p:spTree>
    <p:extLst>
      <p:ext uri="{BB962C8B-B14F-4D97-AF65-F5344CB8AC3E}">
        <p14:creationId xmlns:p14="http://schemas.microsoft.com/office/powerpoint/2010/main" val="4288958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5B296-C3F7-97A6-754B-27DEA332862F}"/>
              </a:ext>
            </a:extLst>
          </p:cNvPr>
          <p:cNvSpPr>
            <a:spLocks noGrp="1"/>
          </p:cNvSpPr>
          <p:nvPr>
            <p:ph type="title"/>
          </p:nvPr>
        </p:nvSpPr>
        <p:spPr/>
        <p:txBody>
          <a:bodyPr>
            <a:normAutofit fontScale="90000"/>
          </a:bodyPr>
          <a:lstStyle/>
          <a:p>
            <a:pPr algn="ctr"/>
            <a:r>
              <a:rPr lang="en-US" b="1" dirty="0"/>
              <a:t>Atmosphere</a:t>
            </a:r>
            <a:endParaRPr lang="en-US" dirty="0"/>
          </a:p>
        </p:txBody>
      </p:sp>
      <p:sp>
        <p:nvSpPr>
          <p:cNvPr id="3" name="Text Placeholder 2">
            <a:extLst>
              <a:ext uri="{FF2B5EF4-FFF2-40B4-BE49-F238E27FC236}">
                <a16:creationId xmlns:a16="http://schemas.microsoft.com/office/drawing/2014/main" id="{154AA250-4CE1-EA10-D981-87E9ED3F3978}"/>
              </a:ext>
            </a:extLst>
          </p:cNvPr>
          <p:cNvSpPr>
            <a:spLocks noGrp="1"/>
          </p:cNvSpPr>
          <p:nvPr>
            <p:ph type="body" idx="1"/>
          </p:nvPr>
        </p:nvSpPr>
        <p:spPr/>
        <p:txBody>
          <a:bodyPr/>
          <a:lstStyle/>
          <a:p>
            <a:pPr marL="114300" indent="0" algn="ctr">
              <a:buNone/>
            </a:pPr>
            <a:endParaRPr lang="en-US" dirty="0"/>
          </a:p>
          <a:p>
            <a:pPr marL="114300" indent="0" algn="ctr">
              <a:buNone/>
            </a:pPr>
            <a:endParaRPr lang="en-US" dirty="0"/>
          </a:p>
          <a:p>
            <a:pPr marL="114300" indent="0" algn="ctr">
              <a:buNone/>
            </a:pPr>
            <a:endParaRPr lang="en-US" dirty="0"/>
          </a:p>
          <a:p>
            <a:pPr marL="114300" indent="0" algn="ctr">
              <a:buNone/>
            </a:pPr>
            <a:r>
              <a:rPr lang="en-US" dirty="0"/>
              <a:t>the overall emotional feeling that is evoked in a place (setting)</a:t>
            </a:r>
          </a:p>
        </p:txBody>
      </p:sp>
    </p:spTree>
    <p:extLst>
      <p:ext uri="{BB962C8B-B14F-4D97-AF65-F5344CB8AC3E}">
        <p14:creationId xmlns:p14="http://schemas.microsoft.com/office/powerpoint/2010/main" val="4132269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DFC03-F112-88F1-EDF6-3B509E6B8A6E}"/>
              </a:ext>
            </a:extLst>
          </p:cNvPr>
          <p:cNvSpPr>
            <a:spLocks noGrp="1"/>
          </p:cNvSpPr>
          <p:nvPr>
            <p:ph type="title"/>
          </p:nvPr>
        </p:nvSpPr>
        <p:spPr/>
        <p:txBody>
          <a:bodyPr>
            <a:normAutofit fontScale="90000"/>
          </a:bodyPr>
          <a:lstStyle/>
          <a:p>
            <a:pPr algn="ctr"/>
            <a:r>
              <a:rPr lang="en-US" b="1" dirty="0"/>
              <a:t>Theme</a:t>
            </a:r>
            <a:endParaRPr lang="en-US" dirty="0"/>
          </a:p>
        </p:txBody>
      </p:sp>
      <p:sp>
        <p:nvSpPr>
          <p:cNvPr id="3" name="Text Placeholder 2">
            <a:extLst>
              <a:ext uri="{FF2B5EF4-FFF2-40B4-BE49-F238E27FC236}">
                <a16:creationId xmlns:a16="http://schemas.microsoft.com/office/drawing/2014/main" id="{22502ED7-EE11-A19F-2F01-32E04E0E3AEB}"/>
              </a:ext>
            </a:extLst>
          </p:cNvPr>
          <p:cNvSpPr>
            <a:spLocks noGrp="1"/>
          </p:cNvSpPr>
          <p:nvPr>
            <p:ph type="body" idx="1"/>
          </p:nvPr>
        </p:nvSpPr>
        <p:spPr/>
        <p:txBody>
          <a:bodyPr/>
          <a:lstStyle/>
          <a:p>
            <a:pPr marL="114300" indent="0" algn="ctr">
              <a:buNone/>
            </a:pPr>
            <a:endParaRPr lang="en-US" dirty="0"/>
          </a:p>
          <a:p>
            <a:pPr marL="114300" indent="0" algn="ctr">
              <a:buNone/>
            </a:pPr>
            <a:endParaRPr lang="en-US" dirty="0"/>
          </a:p>
          <a:p>
            <a:pPr marL="114300" indent="0" algn="ctr">
              <a:buNone/>
            </a:pPr>
            <a:endParaRPr lang="en-US" dirty="0"/>
          </a:p>
          <a:p>
            <a:pPr marL="114300" indent="0" algn="ctr">
              <a:buNone/>
            </a:pPr>
            <a:r>
              <a:rPr lang="en-US" dirty="0"/>
              <a:t>The underlying idea(s) or big concepts about life that the author conveys</a:t>
            </a:r>
          </a:p>
        </p:txBody>
      </p:sp>
    </p:spTree>
    <p:extLst>
      <p:ext uri="{BB962C8B-B14F-4D97-AF65-F5344CB8AC3E}">
        <p14:creationId xmlns:p14="http://schemas.microsoft.com/office/powerpoint/2010/main" val="2471902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C3780-C731-E709-927F-5CBB4832B76E}"/>
              </a:ext>
            </a:extLst>
          </p:cNvPr>
          <p:cNvSpPr>
            <a:spLocks noGrp="1"/>
          </p:cNvSpPr>
          <p:nvPr>
            <p:ph type="title"/>
          </p:nvPr>
        </p:nvSpPr>
        <p:spPr/>
        <p:txBody>
          <a:bodyPr>
            <a:normAutofit fontScale="90000"/>
          </a:bodyPr>
          <a:lstStyle/>
          <a:p>
            <a:pPr algn="ctr"/>
            <a:r>
              <a:rPr lang="en-US" b="1" dirty="0"/>
              <a:t>Plot</a:t>
            </a:r>
            <a:endParaRPr lang="en-US" dirty="0"/>
          </a:p>
        </p:txBody>
      </p:sp>
      <p:sp>
        <p:nvSpPr>
          <p:cNvPr id="3" name="Text Placeholder 2">
            <a:extLst>
              <a:ext uri="{FF2B5EF4-FFF2-40B4-BE49-F238E27FC236}">
                <a16:creationId xmlns:a16="http://schemas.microsoft.com/office/drawing/2014/main" id="{0B36624E-A037-06CB-154E-599A8286FC1B}"/>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series of related events that make up a story</a:t>
            </a:r>
            <a:r>
              <a:rPr lang="en-US" b="1" dirty="0"/>
              <a:t> </a:t>
            </a:r>
            <a:r>
              <a:rPr lang="en-US" dirty="0"/>
              <a:t>or drama</a:t>
            </a:r>
            <a:br>
              <a:rPr lang="en-US" dirty="0"/>
            </a:br>
            <a:endParaRPr lang="en-US" dirty="0"/>
          </a:p>
        </p:txBody>
      </p:sp>
    </p:spTree>
    <p:extLst>
      <p:ext uri="{BB962C8B-B14F-4D97-AF65-F5344CB8AC3E}">
        <p14:creationId xmlns:p14="http://schemas.microsoft.com/office/powerpoint/2010/main" val="3522595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5BE55-0C4E-84D0-B320-0EC2938E4344}"/>
              </a:ext>
            </a:extLst>
          </p:cNvPr>
          <p:cNvSpPr>
            <a:spLocks noGrp="1"/>
          </p:cNvSpPr>
          <p:nvPr>
            <p:ph type="title"/>
          </p:nvPr>
        </p:nvSpPr>
        <p:spPr/>
        <p:txBody>
          <a:bodyPr>
            <a:normAutofit fontScale="90000"/>
          </a:bodyPr>
          <a:lstStyle/>
          <a:p>
            <a:pPr algn="ctr"/>
            <a:r>
              <a:rPr lang="en-US" b="1" dirty="0"/>
              <a:t>Exposition</a:t>
            </a:r>
            <a:br>
              <a:rPr lang="en-US" dirty="0"/>
            </a:br>
            <a:endParaRPr lang="en-US" dirty="0"/>
          </a:p>
        </p:txBody>
      </p:sp>
      <p:sp>
        <p:nvSpPr>
          <p:cNvPr id="3" name="Text Placeholder 2">
            <a:extLst>
              <a:ext uri="{FF2B5EF4-FFF2-40B4-BE49-F238E27FC236}">
                <a16:creationId xmlns:a16="http://schemas.microsoft.com/office/drawing/2014/main" id="{DBBD523C-6B73-6813-D731-72E77D576BE7}"/>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the opening of the story</a:t>
            </a:r>
          </a:p>
        </p:txBody>
      </p:sp>
    </p:spTree>
    <p:extLst>
      <p:ext uri="{BB962C8B-B14F-4D97-AF65-F5344CB8AC3E}">
        <p14:creationId xmlns:p14="http://schemas.microsoft.com/office/powerpoint/2010/main" val="1320537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952DE-51BE-D295-079B-49B1C0BAFC0E}"/>
              </a:ext>
            </a:extLst>
          </p:cNvPr>
          <p:cNvSpPr>
            <a:spLocks noGrp="1"/>
          </p:cNvSpPr>
          <p:nvPr>
            <p:ph type="title"/>
          </p:nvPr>
        </p:nvSpPr>
        <p:spPr/>
        <p:txBody>
          <a:bodyPr>
            <a:normAutofit fontScale="90000"/>
          </a:bodyPr>
          <a:lstStyle/>
          <a:p>
            <a:pPr algn="ctr"/>
            <a:r>
              <a:rPr lang="en-US" b="1" dirty="0"/>
              <a:t>Rising Action</a:t>
            </a:r>
            <a:endParaRPr lang="en-US" dirty="0"/>
          </a:p>
        </p:txBody>
      </p:sp>
      <p:sp>
        <p:nvSpPr>
          <p:cNvPr id="3" name="Text Placeholder 2">
            <a:extLst>
              <a:ext uri="{FF2B5EF4-FFF2-40B4-BE49-F238E27FC236}">
                <a16:creationId xmlns:a16="http://schemas.microsoft.com/office/drawing/2014/main" id="{814049A2-E20B-EDEB-1A9B-1E864AC792CA}"/>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The main character(s) take action to resolve the conflict and meet with complications along the way</a:t>
            </a:r>
            <a:br>
              <a:rPr lang="en-US" dirty="0"/>
            </a:br>
            <a:endParaRPr lang="en-US" dirty="0"/>
          </a:p>
        </p:txBody>
      </p:sp>
    </p:spTree>
    <p:extLst>
      <p:ext uri="{BB962C8B-B14F-4D97-AF65-F5344CB8AC3E}">
        <p14:creationId xmlns:p14="http://schemas.microsoft.com/office/powerpoint/2010/main" val="763600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ctrTitle"/>
          </p:nvPr>
        </p:nvSpPr>
        <p:spPr>
          <a:xfrm>
            <a:off x="311708" y="744575"/>
            <a:ext cx="8520600" cy="2629246"/>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dirty="0"/>
              <a:t>Elements of Fiction</a:t>
            </a:r>
            <a:br>
              <a:rPr lang="en" dirty="0"/>
            </a:br>
            <a:br>
              <a:rPr lang="en" dirty="0"/>
            </a:br>
            <a:r>
              <a:rPr lang="en" dirty="0"/>
              <a:t>Vocabulary</a:t>
            </a:r>
            <a:endParaRPr dirty="0"/>
          </a:p>
        </p:txBody>
      </p:sp>
      <p:sp>
        <p:nvSpPr>
          <p:cNvPr id="63" name="Google Shape;63;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18DD4-C0C7-6C7C-0D06-ED509821E945}"/>
              </a:ext>
            </a:extLst>
          </p:cNvPr>
          <p:cNvSpPr>
            <a:spLocks noGrp="1"/>
          </p:cNvSpPr>
          <p:nvPr>
            <p:ph type="title"/>
          </p:nvPr>
        </p:nvSpPr>
        <p:spPr/>
        <p:txBody>
          <a:bodyPr>
            <a:normAutofit fontScale="90000"/>
          </a:bodyPr>
          <a:lstStyle/>
          <a:p>
            <a:pPr algn="ctr"/>
            <a:r>
              <a:rPr lang="en-US" b="1" dirty="0"/>
              <a:t>Climax</a:t>
            </a:r>
            <a:endParaRPr lang="en-US" dirty="0"/>
          </a:p>
        </p:txBody>
      </p:sp>
      <p:sp>
        <p:nvSpPr>
          <p:cNvPr id="3" name="Text Placeholder 2">
            <a:extLst>
              <a:ext uri="{FF2B5EF4-FFF2-40B4-BE49-F238E27FC236}">
                <a16:creationId xmlns:a16="http://schemas.microsoft.com/office/drawing/2014/main" id="{5E96E836-446C-756D-9A98-02599504CECC}"/>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turning point of the story; emotional high point; moment of decision of the main character(s) when we realize what the outcome of the conflict is going to be </a:t>
            </a:r>
            <a:br>
              <a:rPr lang="en-US" dirty="0"/>
            </a:br>
            <a:endParaRPr lang="en-US" dirty="0"/>
          </a:p>
        </p:txBody>
      </p:sp>
    </p:spTree>
    <p:extLst>
      <p:ext uri="{BB962C8B-B14F-4D97-AF65-F5344CB8AC3E}">
        <p14:creationId xmlns:p14="http://schemas.microsoft.com/office/powerpoint/2010/main" val="3700932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658E8-EC4C-663D-8094-AB41B1DCD048}"/>
              </a:ext>
            </a:extLst>
          </p:cNvPr>
          <p:cNvSpPr>
            <a:spLocks noGrp="1"/>
          </p:cNvSpPr>
          <p:nvPr>
            <p:ph type="title"/>
          </p:nvPr>
        </p:nvSpPr>
        <p:spPr/>
        <p:txBody>
          <a:bodyPr>
            <a:normAutofit fontScale="90000"/>
          </a:bodyPr>
          <a:lstStyle/>
          <a:p>
            <a:pPr algn="ctr"/>
            <a:r>
              <a:rPr lang="en-US" b="1" dirty="0"/>
              <a:t>Falling action </a:t>
            </a:r>
            <a:r>
              <a:rPr lang="en-US" dirty="0"/>
              <a:t> </a:t>
            </a:r>
            <a:br>
              <a:rPr lang="en-US" dirty="0"/>
            </a:br>
            <a:endParaRPr lang="en-US" dirty="0"/>
          </a:p>
        </p:txBody>
      </p:sp>
      <p:sp>
        <p:nvSpPr>
          <p:cNvPr id="3" name="Text Placeholder 2">
            <a:extLst>
              <a:ext uri="{FF2B5EF4-FFF2-40B4-BE49-F238E27FC236}">
                <a16:creationId xmlns:a16="http://schemas.microsoft.com/office/drawing/2014/main" id="{6E604255-4915-4C5A-D123-7374DEACF564}"/>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events that lead to the resolution</a:t>
            </a:r>
          </a:p>
        </p:txBody>
      </p:sp>
    </p:spTree>
    <p:extLst>
      <p:ext uri="{BB962C8B-B14F-4D97-AF65-F5344CB8AC3E}">
        <p14:creationId xmlns:p14="http://schemas.microsoft.com/office/powerpoint/2010/main" val="20660302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13A13-A159-7DDC-0992-CE6F8C46E9CF}"/>
              </a:ext>
            </a:extLst>
          </p:cNvPr>
          <p:cNvSpPr>
            <a:spLocks noGrp="1"/>
          </p:cNvSpPr>
          <p:nvPr>
            <p:ph type="title"/>
          </p:nvPr>
        </p:nvSpPr>
        <p:spPr/>
        <p:txBody>
          <a:bodyPr>
            <a:normAutofit fontScale="90000"/>
          </a:bodyPr>
          <a:lstStyle/>
          <a:p>
            <a:pPr algn="ctr"/>
            <a:r>
              <a:rPr lang="en-US" b="1" dirty="0"/>
              <a:t>Resolution</a:t>
            </a:r>
            <a:r>
              <a:rPr lang="en-US" dirty="0"/>
              <a:t> </a:t>
            </a:r>
            <a:br>
              <a:rPr lang="en-US" dirty="0"/>
            </a:br>
            <a:endParaRPr lang="en-US" dirty="0"/>
          </a:p>
        </p:txBody>
      </p:sp>
      <p:sp>
        <p:nvSpPr>
          <p:cNvPr id="3" name="Text Placeholder 2">
            <a:extLst>
              <a:ext uri="{FF2B5EF4-FFF2-40B4-BE49-F238E27FC236}">
                <a16:creationId xmlns:a16="http://schemas.microsoft.com/office/drawing/2014/main" id="{6606DE45-429F-6930-4361-132D859677F7}"/>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outcome of the conflict involved with the main character(s) / end of the story</a:t>
            </a:r>
          </a:p>
        </p:txBody>
      </p:sp>
    </p:spTree>
    <p:extLst>
      <p:ext uri="{BB962C8B-B14F-4D97-AF65-F5344CB8AC3E}">
        <p14:creationId xmlns:p14="http://schemas.microsoft.com/office/powerpoint/2010/main" val="3108110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BE374-2996-293B-F59F-EAC7A88C08B5}"/>
              </a:ext>
            </a:extLst>
          </p:cNvPr>
          <p:cNvSpPr>
            <a:spLocks noGrp="1"/>
          </p:cNvSpPr>
          <p:nvPr>
            <p:ph type="title"/>
          </p:nvPr>
        </p:nvSpPr>
        <p:spPr/>
        <p:txBody>
          <a:bodyPr>
            <a:normAutofit fontScale="90000"/>
          </a:bodyPr>
          <a:lstStyle/>
          <a:p>
            <a:pPr algn="ctr"/>
            <a:r>
              <a:rPr lang="en-US" b="1" dirty="0"/>
              <a:t>Conflict</a:t>
            </a:r>
            <a:endParaRPr lang="en-US" dirty="0"/>
          </a:p>
        </p:txBody>
      </p:sp>
      <p:sp>
        <p:nvSpPr>
          <p:cNvPr id="3" name="Text Placeholder 2">
            <a:extLst>
              <a:ext uri="{FF2B5EF4-FFF2-40B4-BE49-F238E27FC236}">
                <a16:creationId xmlns:a16="http://schemas.microsoft.com/office/drawing/2014/main" id="{2A4D1590-2185-011E-4129-9563C7A0770B}"/>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The struggle between opposing forces</a:t>
            </a:r>
          </a:p>
        </p:txBody>
      </p:sp>
    </p:spTree>
    <p:extLst>
      <p:ext uri="{BB962C8B-B14F-4D97-AF65-F5344CB8AC3E}">
        <p14:creationId xmlns:p14="http://schemas.microsoft.com/office/powerpoint/2010/main" val="55035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C88E4-6661-1DC4-106E-5BF021D09ACE}"/>
              </a:ext>
            </a:extLst>
          </p:cNvPr>
          <p:cNvSpPr>
            <a:spLocks noGrp="1"/>
          </p:cNvSpPr>
          <p:nvPr>
            <p:ph type="title"/>
          </p:nvPr>
        </p:nvSpPr>
        <p:spPr/>
        <p:txBody>
          <a:bodyPr>
            <a:normAutofit fontScale="90000"/>
          </a:bodyPr>
          <a:lstStyle/>
          <a:p>
            <a:pPr algn="ctr"/>
            <a:r>
              <a:rPr lang="en-US" b="1" dirty="0"/>
              <a:t>External conflict</a:t>
            </a:r>
            <a:br>
              <a:rPr lang="en-US" dirty="0"/>
            </a:br>
            <a:endParaRPr lang="en-US" dirty="0"/>
          </a:p>
        </p:txBody>
      </p:sp>
      <p:sp>
        <p:nvSpPr>
          <p:cNvPr id="3" name="Text Placeholder 2">
            <a:extLst>
              <a:ext uri="{FF2B5EF4-FFF2-40B4-BE49-F238E27FC236}">
                <a16:creationId xmlns:a16="http://schemas.microsoft.com/office/drawing/2014/main" id="{B7E9FFB4-0CE0-0FE6-BC24-BE4D59DF1D1F}"/>
              </a:ext>
            </a:extLst>
          </p:cNvPr>
          <p:cNvSpPr>
            <a:spLocks noGrp="1"/>
          </p:cNvSpPr>
          <p:nvPr>
            <p:ph type="body" idx="1"/>
          </p:nvPr>
        </p:nvSpPr>
        <p:spPr/>
        <p:txBody>
          <a:bodyPr>
            <a:normAutofit lnSpcReduction="10000"/>
          </a:bodyPr>
          <a:lstStyle/>
          <a:p>
            <a:pPr marL="114300" indent="0" algn="ctr">
              <a:buNone/>
            </a:pPr>
            <a:r>
              <a:rPr lang="en-US" dirty="0"/>
              <a:t>a character struggles against some outside force such as:</a:t>
            </a:r>
          </a:p>
          <a:p>
            <a:pPr marL="114300" indent="0" algn="ctr">
              <a:buNone/>
            </a:pPr>
            <a:endParaRPr lang="en-US" dirty="0"/>
          </a:p>
          <a:p>
            <a:r>
              <a:rPr lang="en-US" dirty="0"/>
              <a:t>Person vs. person –  between two or more characters</a:t>
            </a:r>
          </a:p>
          <a:p>
            <a:pPr marL="114300" indent="0">
              <a:buNone/>
            </a:pPr>
            <a:endParaRPr lang="en-US" dirty="0"/>
          </a:p>
          <a:p>
            <a:r>
              <a:rPr lang="en-US" dirty="0"/>
              <a:t>Person vs. nature –  between the character and an element of nature</a:t>
            </a:r>
          </a:p>
          <a:p>
            <a:pPr marL="114300" indent="0">
              <a:buNone/>
            </a:pPr>
            <a:endParaRPr lang="en-US" dirty="0"/>
          </a:p>
          <a:p>
            <a:r>
              <a:rPr lang="en-US" dirty="0"/>
              <a:t>Person vs. society – between a character and his/her society, customs or laws</a:t>
            </a:r>
          </a:p>
          <a:p>
            <a:pPr marL="114300" indent="0">
              <a:buNone/>
            </a:pPr>
            <a:endParaRPr lang="en-US" dirty="0"/>
          </a:p>
          <a:p>
            <a:r>
              <a:rPr lang="en-US" dirty="0"/>
              <a:t>Person vs. fate/supernatural – a struggle that is pre-determined from which the character cannot escape</a:t>
            </a:r>
          </a:p>
          <a:p>
            <a:pPr marL="114300" indent="0">
              <a:buNone/>
            </a:pPr>
            <a:endParaRPr lang="en-US" dirty="0"/>
          </a:p>
        </p:txBody>
      </p:sp>
    </p:spTree>
    <p:extLst>
      <p:ext uri="{BB962C8B-B14F-4D97-AF65-F5344CB8AC3E}">
        <p14:creationId xmlns:p14="http://schemas.microsoft.com/office/powerpoint/2010/main" val="1191228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C4AE9-E3D4-439C-0164-06832991C84F}"/>
              </a:ext>
            </a:extLst>
          </p:cNvPr>
          <p:cNvSpPr>
            <a:spLocks noGrp="1"/>
          </p:cNvSpPr>
          <p:nvPr>
            <p:ph type="title"/>
          </p:nvPr>
        </p:nvSpPr>
        <p:spPr/>
        <p:txBody>
          <a:bodyPr>
            <a:normAutofit fontScale="90000"/>
          </a:bodyPr>
          <a:lstStyle/>
          <a:p>
            <a:pPr algn="ctr"/>
            <a:r>
              <a:rPr lang="en-US" b="1" dirty="0"/>
              <a:t>Internal conflict</a:t>
            </a:r>
            <a:br>
              <a:rPr lang="en-US" dirty="0"/>
            </a:br>
            <a:endParaRPr lang="en-US" dirty="0"/>
          </a:p>
        </p:txBody>
      </p:sp>
      <p:sp>
        <p:nvSpPr>
          <p:cNvPr id="3" name="Text Placeholder 2">
            <a:extLst>
              <a:ext uri="{FF2B5EF4-FFF2-40B4-BE49-F238E27FC236}">
                <a16:creationId xmlns:a16="http://schemas.microsoft.com/office/drawing/2014/main" id="{2221A304-D484-181E-2D15-4D6CF9929860}"/>
              </a:ext>
            </a:extLst>
          </p:cNvPr>
          <p:cNvSpPr>
            <a:spLocks noGrp="1"/>
          </p:cNvSpPr>
          <p:nvPr>
            <p:ph type="body" idx="1"/>
          </p:nvPr>
        </p:nvSpPr>
        <p:spPr/>
        <p:txBody>
          <a:bodyPr/>
          <a:lstStyle/>
          <a:p>
            <a:pPr marL="114300" indent="0" algn="ctr">
              <a:buNone/>
            </a:pPr>
            <a:endParaRPr lang="en-US" dirty="0"/>
          </a:p>
          <a:p>
            <a:pPr marL="114300" indent="0" algn="ctr">
              <a:buNone/>
            </a:pPr>
            <a:endParaRPr lang="en-US" dirty="0"/>
          </a:p>
          <a:p>
            <a:pPr marL="114300" indent="0" algn="ctr">
              <a:buNone/>
            </a:pPr>
            <a:endParaRPr lang="en-US" dirty="0"/>
          </a:p>
          <a:p>
            <a:pPr marL="114300" indent="0" algn="ctr">
              <a:buNone/>
            </a:pPr>
            <a:r>
              <a:rPr lang="en-US" dirty="0"/>
              <a:t>a struggle between opposing needs, or desires, or emotions within a single person, also known as person vs. self conflict (between a character and his/her emotions and decisions)</a:t>
            </a:r>
          </a:p>
        </p:txBody>
      </p:sp>
    </p:spTree>
    <p:extLst>
      <p:ext uri="{BB962C8B-B14F-4D97-AF65-F5344CB8AC3E}">
        <p14:creationId xmlns:p14="http://schemas.microsoft.com/office/powerpoint/2010/main" val="4186278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C4B4B-3325-3F15-AEC8-ED60EDA74422}"/>
              </a:ext>
            </a:extLst>
          </p:cNvPr>
          <p:cNvSpPr>
            <a:spLocks noGrp="1"/>
          </p:cNvSpPr>
          <p:nvPr>
            <p:ph type="title"/>
          </p:nvPr>
        </p:nvSpPr>
        <p:spPr/>
        <p:txBody>
          <a:bodyPr>
            <a:normAutofit fontScale="90000"/>
          </a:bodyPr>
          <a:lstStyle/>
          <a:p>
            <a:pPr algn="ctr"/>
            <a:r>
              <a:rPr lang="en-US" b="1" dirty="0"/>
              <a:t>Point of View</a:t>
            </a:r>
            <a:br>
              <a:rPr lang="en-US" dirty="0"/>
            </a:br>
            <a:endParaRPr lang="en-US" dirty="0"/>
          </a:p>
        </p:txBody>
      </p:sp>
      <p:sp>
        <p:nvSpPr>
          <p:cNvPr id="3" name="Text Placeholder 2">
            <a:extLst>
              <a:ext uri="{FF2B5EF4-FFF2-40B4-BE49-F238E27FC236}">
                <a16:creationId xmlns:a16="http://schemas.microsoft.com/office/drawing/2014/main" id="{C47FFAB2-A608-2B0A-1FCE-E4DE6154A985}"/>
              </a:ext>
            </a:extLst>
          </p:cNvPr>
          <p:cNvSpPr>
            <a:spLocks noGrp="1"/>
          </p:cNvSpPr>
          <p:nvPr>
            <p:ph type="body" idx="1"/>
          </p:nvPr>
        </p:nvSpPr>
        <p:spPr/>
        <p:txBody>
          <a:bodyPr>
            <a:normAutofit fontScale="77500" lnSpcReduction="20000"/>
          </a:bodyPr>
          <a:lstStyle/>
          <a:p>
            <a:pPr marL="114300" indent="0" algn="ctr">
              <a:buNone/>
            </a:pPr>
            <a:r>
              <a:rPr lang="en-US" dirty="0"/>
              <a:t>the vantage point from which the author tells a story.  They include:</a:t>
            </a:r>
          </a:p>
          <a:p>
            <a:pPr marL="114300" indent="0" algn="ctr">
              <a:buNone/>
            </a:pPr>
            <a:endParaRPr lang="en-US" dirty="0"/>
          </a:p>
          <a:p>
            <a:r>
              <a:rPr lang="en-US" b="1" dirty="0"/>
              <a:t>First person – </a:t>
            </a:r>
            <a:r>
              <a:rPr lang="en-US" dirty="0"/>
              <a:t>the narrator, a character in the story and usually the protagonist, tells the story from his/her perspective using I, me, we, etc.</a:t>
            </a:r>
          </a:p>
          <a:p>
            <a:pPr marL="114300" indent="0">
              <a:buNone/>
            </a:pPr>
            <a:endParaRPr lang="en-US" dirty="0"/>
          </a:p>
          <a:p>
            <a:r>
              <a:rPr lang="en-US" b="1" dirty="0"/>
              <a:t>Second person – </a:t>
            </a:r>
            <a:r>
              <a:rPr lang="en-US" dirty="0"/>
              <a:t>a story told using "you," which places the reader immediately and personally into the story</a:t>
            </a:r>
            <a:br>
              <a:rPr lang="en-US" dirty="0"/>
            </a:br>
            <a:endParaRPr lang="en-US" dirty="0"/>
          </a:p>
          <a:p>
            <a:r>
              <a:rPr lang="en-US" b="1" dirty="0"/>
              <a:t>Third person omniscient (“all knowing”) – </a:t>
            </a:r>
            <a:r>
              <a:rPr lang="en-US" dirty="0"/>
              <a:t>the narrator uses third person pronouns (he/she/they etc.) and knows everything that is going on in the story. This type of narrator is not limited by time or space.</a:t>
            </a:r>
            <a:br>
              <a:rPr lang="en-US" dirty="0"/>
            </a:br>
            <a:endParaRPr lang="en-US" dirty="0"/>
          </a:p>
          <a:p>
            <a:r>
              <a:rPr lang="en-US" b="1" dirty="0"/>
              <a:t>Third person limited –  </a:t>
            </a:r>
            <a:r>
              <a:rPr lang="en-US" dirty="0"/>
              <a:t>the narrator tells the story using third person pronouns but limits herself to what one character can sense; the limitations are the same as in first person.</a:t>
            </a:r>
          </a:p>
          <a:p>
            <a:pPr marL="114300" indent="0">
              <a:buNone/>
            </a:pPr>
            <a:r>
              <a:rPr lang="en-US" dirty="0"/>
              <a:t> </a:t>
            </a:r>
          </a:p>
        </p:txBody>
      </p:sp>
    </p:spTree>
    <p:extLst>
      <p:ext uri="{BB962C8B-B14F-4D97-AF65-F5344CB8AC3E}">
        <p14:creationId xmlns:p14="http://schemas.microsoft.com/office/powerpoint/2010/main" val="4002181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algn="ctr">
              <a:lnSpc>
                <a:spcPct val="115000"/>
              </a:lnSpc>
              <a:spcBef>
                <a:spcPts val="1200"/>
              </a:spcBef>
              <a:buSzPts val="1100"/>
            </a:pPr>
            <a:r>
              <a:rPr lang="en-US" b="1" dirty="0"/>
              <a:t>Characterization</a:t>
            </a:r>
            <a:br>
              <a:rPr lang="en-US" sz="4800" dirty="0"/>
            </a:br>
            <a:endParaRPr sz="4700" b="1" dirty="0"/>
          </a:p>
        </p:txBody>
      </p:sp>
      <p:sp>
        <p:nvSpPr>
          <p:cNvPr id="69" name="Google Shape;69;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None/>
            </a:pPr>
            <a:endParaRPr sz="1100" dirty="0">
              <a:solidFill>
                <a:schemeClr val="dk1"/>
              </a:solidFill>
            </a:endParaRPr>
          </a:p>
          <a:p>
            <a:pPr marL="0" lvl="0" indent="0" algn="l" rtl="0">
              <a:spcBef>
                <a:spcPts val="1200"/>
              </a:spcBef>
              <a:spcAft>
                <a:spcPts val="0"/>
              </a:spcAft>
              <a:buNone/>
            </a:pPr>
            <a:endParaRPr sz="1100" dirty="0">
              <a:solidFill>
                <a:schemeClr val="dk1"/>
              </a:solidFill>
            </a:endParaRPr>
          </a:p>
          <a:p>
            <a:pPr marL="0" lvl="0" indent="0" algn="l" rtl="0">
              <a:spcBef>
                <a:spcPts val="1200"/>
              </a:spcBef>
              <a:spcAft>
                <a:spcPts val="0"/>
              </a:spcAft>
              <a:buNone/>
            </a:pPr>
            <a:endParaRPr sz="1100" dirty="0">
              <a:solidFill>
                <a:schemeClr val="dk1"/>
              </a:solidFill>
            </a:endParaRPr>
          </a:p>
          <a:p>
            <a:pPr marL="0" lvl="0" indent="0" algn="ctr">
              <a:spcAft>
                <a:spcPts val="1200"/>
              </a:spcAft>
              <a:buNone/>
            </a:pPr>
            <a:r>
              <a:rPr lang="en-US" dirty="0"/>
              <a:t>techniques the writer uses to develop and represent a character's personality, traits, motives, and more in a narrative </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E6563-414D-32DB-1484-921948322F42}"/>
              </a:ext>
            </a:extLst>
          </p:cNvPr>
          <p:cNvSpPr>
            <a:spLocks noGrp="1"/>
          </p:cNvSpPr>
          <p:nvPr>
            <p:ph type="title"/>
          </p:nvPr>
        </p:nvSpPr>
        <p:spPr/>
        <p:txBody>
          <a:bodyPr>
            <a:normAutofit fontScale="90000"/>
          </a:bodyPr>
          <a:lstStyle/>
          <a:p>
            <a:pPr algn="ctr"/>
            <a:r>
              <a:rPr lang="en-US" b="1" dirty="0"/>
              <a:t>Direct characterization</a:t>
            </a:r>
            <a:endParaRPr lang="en-US" dirty="0"/>
          </a:p>
        </p:txBody>
      </p:sp>
      <p:sp>
        <p:nvSpPr>
          <p:cNvPr id="3" name="Text Placeholder 2">
            <a:extLst>
              <a:ext uri="{FF2B5EF4-FFF2-40B4-BE49-F238E27FC236}">
                <a16:creationId xmlns:a16="http://schemas.microsoft.com/office/drawing/2014/main" id="{A2851682-8694-FB4F-492C-C8BC2B13A7D8}"/>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lgn="ctr">
              <a:buNone/>
            </a:pPr>
            <a:r>
              <a:rPr lang="en-US" dirty="0"/>
              <a:t>explicitly telling you, the reader, the traits and personality of the character  </a:t>
            </a:r>
            <a:br>
              <a:rPr lang="en-US" dirty="0"/>
            </a:br>
            <a:endParaRPr lang="en-US" dirty="0"/>
          </a:p>
        </p:txBody>
      </p:sp>
    </p:spTree>
    <p:extLst>
      <p:ext uri="{BB962C8B-B14F-4D97-AF65-F5344CB8AC3E}">
        <p14:creationId xmlns:p14="http://schemas.microsoft.com/office/powerpoint/2010/main" val="1404235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82FD8-CE50-C9B6-3C75-A4BF005B16F3}"/>
              </a:ext>
            </a:extLst>
          </p:cNvPr>
          <p:cNvSpPr>
            <a:spLocks noGrp="1"/>
          </p:cNvSpPr>
          <p:nvPr>
            <p:ph type="title"/>
          </p:nvPr>
        </p:nvSpPr>
        <p:spPr/>
        <p:txBody>
          <a:bodyPr>
            <a:normAutofit fontScale="90000"/>
          </a:bodyPr>
          <a:lstStyle/>
          <a:p>
            <a:pPr algn="ctr"/>
            <a:r>
              <a:rPr lang="en-US" b="1" dirty="0"/>
              <a:t>Indirect characterization</a:t>
            </a:r>
            <a:endParaRPr lang="en-US" dirty="0"/>
          </a:p>
        </p:txBody>
      </p:sp>
      <p:sp>
        <p:nvSpPr>
          <p:cNvPr id="3" name="Text Placeholder 2">
            <a:extLst>
              <a:ext uri="{FF2B5EF4-FFF2-40B4-BE49-F238E27FC236}">
                <a16:creationId xmlns:a16="http://schemas.microsoft.com/office/drawing/2014/main" id="{C3297238-BD07-7BE9-AB3A-2F16EA94A5C5}"/>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endParaRPr lang="en-US" dirty="0"/>
          </a:p>
          <a:p>
            <a:pPr marL="114300" indent="0" algn="ctr">
              <a:buNone/>
            </a:pPr>
            <a:r>
              <a:rPr lang="en-US" dirty="0"/>
              <a:t>showing you, the reader, the traits and personality of the character without explicitly stating or naming them</a:t>
            </a:r>
          </a:p>
        </p:txBody>
      </p:sp>
    </p:spTree>
    <p:extLst>
      <p:ext uri="{BB962C8B-B14F-4D97-AF65-F5344CB8AC3E}">
        <p14:creationId xmlns:p14="http://schemas.microsoft.com/office/powerpoint/2010/main" val="1174519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188CD-DA67-9A02-E30D-B61D29BB1E97}"/>
              </a:ext>
            </a:extLst>
          </p:cNvPr>
          <p:cNvSpPr>
            <a:spLocks noGrp="1"/>
          </p:cNvSpPr>
          <p:nvPr>
            <p:ph type="title"/>
          </p:nvPr>
        </p:nvSpPr>
        <p:spPr/>
        <p:txBody>
          <a:bodyPr>
            <a:normAutofit fontScale="90000"/>
          </a:bodyPr>
          <a:lstStyle/>
          <a:p>
            <a:pPr algn="ctr"/>
            <a:r>
              <a:rPr lang="en-US" dirty="0"/>
              <a:t>5 Common Techniques for Characterization</a:t>
            </a:r>
          </a:p>
        </p:txBody>
      </p:sp>
      <p:sp>
        <p:nvSpPr>
          <p:cNvPr id="3" name="Text Placeholder 2">
            <a:extLst>
              <a:ext uri="{FF2B5EF4-FFF2-40B4-BE49-F238E27FC236}">
                <a16:creationId xmlns:a16="http://schemas.microsoft.com/office/drawing/2014/main" id="{B0D2531E-03FF-E5B9-3432-EBC40BB0784D}"/>
              </a:ext>
            </a:extLst>
          </p:cNvPr>
          <p:cNvSpPr>
            <a:spLocks noGrp="1"/>
          </p:cNvSpPr>
          <p:nvPr>
            <p:ph type="body" idx="1"/>
          </p:nvPr>
        </p:nvSpPr>
        <p:spPr/>
        <p:txBody>
          <a:bodyPr/>
          <a:lstStyle/>
          <a:p>
            <a:r>
              <a:rPr lang="en-US" b="1" dirty="0"/>
              <a:t>Speech:</a:t>
            </a:r>
            <a:r>
              <a:rPr lang="en-US" dirty="0"/>
              <a:t> what the character says (their dialogue)</a:t>
            </a:r>
          </a:p>
          <a:p>
            <a:pPr marL="114300" indent="0">
              <a:buNone/>
            </a:pPr>
            <a:endParaRPr lang="en-US" dirty="0"/>
          </a:p>
          <a:p>
            <a:r>
              <a:rPr lang="en-US" b="1" dirty="0"/>
              <a:t>Thoughts</a:t>
            </a:r>
            <a:r>
              <a:rPr lang="en-US" dirty="0"/>
              <a:t>: what the character thinks (or what other characters think about them).</a:t>
            </a:r>
          </a:p>
          <a:p>
            <a:pPr marL="114300" indent="0">
              <a:buNone/>
            </a:pPr>
            <a:endParaRPr lang="en-US" dirty="0"/>
          </a:p>
          <a:p>
            <a:r>
              <a:rPr lang="en-US" b="1" dirty="0"/>
              <a:t>Effects on others:</a:t>
            </a:r>
            <a:r>
              <a:rPr lang="en-US" dirty="0"/>
              <a:t> how others behave or speak around the character</a:t>
            </a:r>
          </a:p>
          <a:p>
            <a:pPr marL="114300" indent="0">
              <a:buNone/>
            </a:pPr>
            <a:endParaRPr lang="en-US" dirty="0"/>
          </a:p>
          <a:p>
            <a:r>
              <a:rPr lang="en-US" b="1" dirty="0"/>
              <a:t>Actions:</a:t>
            </a:r>
            <a:r>
              <a:rPr lang="en-US" dirty="0"/>
              <a:t> what the character does</a:t>
            </a:r>
          </a:p>
          <a:p>
            <a:pPr marL="114300" indent="0">
              <a:buNone/>
            </a:pPr>
            <a:endParaRPr lang="en-US" dirty="0"/>
          </a:p>
          <a:p>
            <a:r>
              <a:rPr lang="en-US" b="1" dirty="0"/>
              <a:t>Looks:</a:t>
            </a:r>
            <a:r>
              <a:rPr lang="en-US" dirty="0"/>
              <a:t> what is the character’s appearance (dress, composure, and so on).</a:t>
            </a:r>
          </a:p>
          <a:p>
            <a:endParaRPr lang="en-US" dirty="0"/>
          </a:p>
        </p:txBody>
      </p:sp>
    </p:spTree>
    <p:extLst>
      <p:ext uri="{BB962C8B-B14F-4D97-AF65-F5344CB8AC3E}">
        <p14:creationId xmlns:p14="http://schemas.microsoft.com/office/powerpoint/2010/main" val="4238510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2E2F1-7953-766A-8FE5-1994A9808A76}"/>
              </a:ext>
            </a:extLst>
          </p:cNvPr>
          <p:cNvSpPr>
            <a:spLocks noGrp="1"/>
          </p:cNvSpPr>
          <p:nvPr>
            <p:ph type="title"/>
          </p:nvPr>
        </p:nvSpPr>
        <p:spPr/>
        <p:txBody>
          <a:bodyPr>
            <a:normAutofit fontScale="90000"/>
          </a:bodyPr>
          <a:lstStyle/>
          <a:p>
            <a:pPr algn="ctr"/>
            <a:r>
              <a:rPr lang="en-US" b="1" dirty="0"/>
              <a:t>Protagonist</a:t>
            </a:r>
            <a:br>
              <a:rPr lang="en-US" dirty="0"/>
            </a:br>
            <a:endParaRPr lang="en-US" dirty="0"/>
          </a:p>
        </p:txBody>
      </p:sp>
      <p:sp>
        <p:nvSpPr>
          <p:cNvPr id="3" name="Text Placeholder 2">
            <a:extLst>
              <a:ext uri="{FF2B5EF4-FFF2-40B4-BE49-F238E27FC236}">
                <a16:creationId xmlns:a16="http://schemas.microsoft.com/office/drawing/2014/main" id="{CF918B82-E52A-C49E-A605-4952790A317B}"/>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lgn="ctr">
              <a:buNone/>
            </a:pPr>
            <a:r>
              <a:rPr lang="en-US" dirty="0"/>
              <a:t>the main character of the story; the one who has to deal with the conflict(s)</a:t>
            </a:r>
          </a:p>
        </p:txBody>
      </p:sp>
    </p:spTree>
    <p:extLst>
      <p:ext uri="{BB962C8B-B14F-4D97-AF65-F5344CB8AC3E}">
        <p14:creationId xmlns:p14="http://schemas.microsoft.com/office/powerpoint/2010/main" val="1530959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FDD4A-1BA5-7DE8-B737-8741C70A2E79}"/>
              </a:ext>
            </a:extLst>
          </p:cNvPr>
          <p:cNvSpPr>
            <a:spLocks noGrp="1"/>
          </p:cNvSpPr>
          <p:nvPr>
            <p:ph type="title"/>
          </p:nvPr>
        </p:nvSpPr>
        <p:spPr/>
        <p:txBody>
          <a:bodyPr>
            <a:normAutofit fontScale="90000"/>
          </a:bodyPr>
          <a:lstStyle/>
          <a:p>
            <a:pPr algn="ctr"/>
            <a:r>
              <a:rPr lang="en-US" b="1" dirty="0"/>
              <a:t>Antagonist</a:t>
            </a:r>
            <a:br>
              <a:rPr lang="en-US" dirty="0"/>
            </a:br>
            <a:br>
              <a:rPr lang="en-US" dirty="0"/>
            </a:br>
            <a:endParaRPr lang="en-US" dirty="0"/>
          </a:p>
        </p:txBody>
      </p:sp>
      <p:sp>
        <p:nvSpPr>
          <p:cNvPr id="3" name="Text Placeholder 2">
            <a:extLst>
              <a:ext uri="{FF2B5EF4-FFF2-40B4-BE49-F238E27FC236}">
                <a16:creationId xmlns:a16="http://schemas.microsoft.com/office/drawing/2014/main" id="{75CC8CFD-AF4D-F746-F4FE-8FEB3E518FAC}"/>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lgn="ctr">
              <a:buNone/>
            </a:pPr>
            <a:r>
              <a:rPr lang="en-US" dirty="0"/>
              <a:t>the force that works against the protagonist; does not have to be a person</a:t>
            </a:r>
          </a:p>
        </p:txBody>
      </p:sp>
    </p:spTree>
    <p:extLst>
      <p:ext uri="{BB962C8B-B14F-4D97-AF65-F5344CB8AC3E}">
        <p14:creationId xmlns:p14="http://schemas.microsoft.com/office/powerpoint/2010/main" val="1338542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943B4-904D-0C94-B0AE-A276AF23C4D6}"/>
              </a:ext>
            </a:extLst>
          </p:cNvPr>
          <p:cNvSpPr>
            <a:spLocks noGrp="1"/>
          </p:cNvSpPr>
          <p:nvPr>
            <p:ph type="title"/>
          </p:nvPr>
        </p:nvSpPr>
        <p:spPr/>
        <p:txBody>
          <a:bodyPr>
            <a:normAutofit fontScale="90000"/>
          </a:bodyPr>
          <a:lstStyle/>
          <a:p>
            <a:pPr algn="ctr"/>
            <a:r>
              <a:rPr lang="en-US" b="1" dirty="0"/>
              <a:t>Foil</a:t>
            </a:r>
            <a:endParaRPr lang="en-US" dirty="0"/>
          </a:p>
        </p:txBody>
      </p:sp>
      <p:sp>
        <p:nvSpPr>
          <p:cNvPr id="3" name="Text Placeholder 2">
            <a:extLst>
              <a:ext uri="{FF2B5EF4-FFF2-40B4-BE49-F238E27FC236}">
                <a16:creationId xmlns:a16="http://schemas.microsoft.com/office/drawing/2014/main" id="{5470F6B4-F4B8-C9AE-D177-2CF7CB1C0307}"/>
              </a:ext>
            </a:extLst>
          </p:cNvPr>
          <p:cNvSpPr>
            <a:spLocks noGrp="1"/>
          </p:cNvSpPr>
          <p:nvPr>
            <p:ph type="body" idx="1"/>
          </p:nvPr>
        </p:nvSpPr>
        <p:spPr/>
        <p:txBody>
          <a:bodyPr/>
          <a:lstStyle/>
          <a:p>
            <a:pPr marL="114300" indent="0" algn="ctr">
              <a:buNone/>
            </a:pPr>
            <a:endParaRPr lang="en-US" dirty="0"/>
          </a:p>
          <a:p>
            <a:pPr marL="114300" indent="0" algn="ctr">
              <a:buNone/>
            </a:pPr>
            <a:endParaRPr lang="en-US" dirty="0"/>
          </a:p>
          <a:p>
            <a:pPr marL="114300" indent="0" algn="ctr">
              <a:buNone/>
            </a:pPr>
            <a:endParaRPr lang="en-US" dirty="0"/>
          </a:p>
          <a:p>
            <a:pPr marL="114300" indent="0" algn="ctr">
              <a:buNone/>
            </a:pPr>
            <a:r>
              <a:rPr lang="en-US" dirty="0"/>
              <a:t>either one who is in most ways opposite to the main character or nearly the same as the main character. The purpose of the foil character is to emphasize the traits of the main character by comparison or contrast.</a:t>
            </a:r>
            <a:br>
              <a:rPr lang="en-US" dirty="0"/>
            </a:br>
            <a:endParaRPr lang="en-US" dirty="0"/>
          </a:p>
        </p:txBody>
      </p:sp>
    </p:spTree>
    <p:extLst>
      <p:ext uri="{BB962C8B-B14F-4D97-AF65-F5344CB8AC3E}">
        <p14:creationId xmlns:p14="http://schemas.microsoft.com/office/powerpoint/2010/main" val="184327865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1004</TotalTime>
  <Words>781</Words>
  <Application>Microsoft Macintosh PowerPoint</Application>
  <PresentationFormat>On-screen Show (16:9)</PresentationFormat>
  <Paragraphs>134</Paragraphs>
  <Slides>26</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Georgia</vt:lpstr>
      <vt:lpstr>Simple Light</vt:lpstr>
      <vt:lpstr>PowerPoint Presentation</vt:lpstr>
      <vt:lpstr>Elements of Fiction  Vocabulary</vt:lpstr>
      <vt:lpstr>Characterization </vt:lpstr>
      <vt:lpstr>Direct characterization</vt:lpstr>
      <vt:lpstr>Indirect characterization</vt:lpstr>
      <vt:lpstr>5 Common Techniques for Characterization</vt:lpstr>
      <vt:lpstr>Protagonist </vt:lpstr>
      <vt:lpstr>Antagonist  </vt:lpstr>
      <vt:lpstr>Foil</vt:lpstr>
      <vt:lpstr>Dynamic character</vt:lpstr>
      <vt:lpstr>Round character</vt:lpstr>
      <vt:lpstr>Static character</vt:lpstr>
      <vt:lpstr>Flat character </vt:lpstr>
      <vt:lpstr>Setting</vt:lpstr>
      <vt:lpstr>Atmosphere</vt:lpstr>
      <vt:lpstr>Theme</vt:lpstr>
      <vt:lpstr>Plot</vt:lpstr>
      <vt:lpstr>Exposition </vt:lpstr>
      <vt:lpstr>Rising Action</vt:lpstr>
      <vt:lpstr>Climax</vt:lpstr>
      <vt:lpstr>Falling action   </vt:lpstr>
      <vt:lpstr>Resolution  </vt:lpstr>
      <vt:lpstr>Conflict</vt:lpstr>
      <vt:lpstr>External conflict </vt:lpstr>
      <vt:lpstr>Internal conflict </vt:lpstr>
      <vt:lpstr>Point of View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Tim Pruzinsky</cp:lastModifiedBy>
  <cp:revision>3</cp:revision>
  <dcterms:modified xsi:type="dcterms:W3CDTF">2026-06-05T05:27:47Z</dcterms:modified>
</cp:coreProperties>
</file>